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  <p:sldId id="272" r:id="rId12"/>
    <p:sldId id="266" r:id="rId13"/>
    <p:sldId id="273" r:id="rId14"/>
    <p:sldId id="267" r:id="rId15"/>
    <p:sldId id="274" r:id="rId16"/>
    <p:sldId id="271" r:id="rId17"/>
    <p:sldId id="275" r:id="rId18"/>
    <p:sldId id="278" r:id="rId19"/>
    <p:sldId id="268" r:id="rId20"/>
    <p:sldId id="277" r:id="rId21"/>
    <p:sldId id="269" r:id="rId22"/>
    <p:sldId id="283" r:id="rId23"/>
    <p:sldId id="288" r:id="rId24"/>
    <p:sldId id="276" r:id="rId25"/>
    <p:sldId id="279" r:id="rId26"/>
    <p:sldId id="282" r:id="rId27"/>
    <p:sldId id="284" r:id="rId28"/>
    <p:sldId id="285" r:id="rId29"/>
    <p:sldId id="270" r:id="rId30"/>
    <p:sldId id="286" r:id="rId3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707"/>
    <p:restoredTop sz="87480"/>
  </p:normalViewPr>
  <p:slideViewPr>
    <p:cSldViewPr snapToGrid="0" snapToObjects="1">
      <p:cViewPr>
        <p:scale>
          <a:sx n="82" d="100"/>
          <a:sy n="82" d="100"/>
        </p:scale>
        <p:origin x="328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101CDE-B9E4-C24D-9838-4A29FA56E332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57D3FE-B515-2243-A2E9-2E2A64927F1E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52033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1653570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58537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302173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194065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baseline="0" dirty="0" smtClean="0"/>
              <a:t>Now,</a:t>
            </a:r>
            <a:r>
              <a:rPr kumimoji="1" lang="zh-TW" altLang="en-US" baseline="0" dirty="0" smtClean="0"/>
              <a:t>  </a:t>
            </a:r>
            <a:r>
              <a:rPr kumimoji="1" lang="en-US" altLang="zh-TW" baseline="0" dirty="0" smtClean="0"/>
              <a:t>let’s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move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on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step2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keywords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extraction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and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I’m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going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elaborate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what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Keywords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Extraction</a:t>
            </a:r>
            <a:r>
              <a:rPr kumimoji="1" lang="zh-TW" altLang="en-US" baseline="0" dirty="0" smtClean="0"/>
              <a:t>  </a:t>
            </a:r>
            <a:r>
              <a:rPr kumimoji="1" lang="en-US" altLang="zh-TW" baseline="0" dirty="0" smtClean="0"/>
              <a:t>did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and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why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chose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Jieba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do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that?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653845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57398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baseline="0" dirty="0" smtClean="0"/>
              <a:t>Now,</a:t>
            </a:r>
            <a:r>
              <a:rPr kumimoji="1" lang="zh-TW" altLang="en-US" baseline="0" dirty="0" smtClean="0"/>
              <a:t>  </a:t>
            </a:r>
            <a:r>
              <a:rPr kumimoji="1" lang="en-US" altLang="zh-TW" baseline="0" dirty="0" smtClean="0"/>
              <a:t>let’s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move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on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step3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keywords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prediction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and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I’m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going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explain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why we consider machine learning and how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create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supervised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data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before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talking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about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model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learning.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6344681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810513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I</a:t>
            </a:r>
            <a:r>
              <a:rPr kumimoji="1" lang="en-US" altLang="zh-TW" baseline="0" dirty="0" smtClean="0"/>
              <a:t> decide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use machine learning 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build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model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 do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so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Before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model,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need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training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data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What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</a:t>
            </a:r>
            <a:r>
              <a:rPr kumimoji="1"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model?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Click1: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model depends on both the product name and words.</a:t>
            </a: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Cick2: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kumimoji="1" lang="en-US" altLang="zh-TW" dirty="0" smtClean="0"/>
              <a:t>And I use ratio that users used this extracted word to look for products is [0~1] as the target or label, which are generated from sample</a:t>
            </a:r>
            <a:r>
              <a:rPr kumimoji="1" lang="zh-TW" altLang="en-US" baseline="0" dirty="0" smtClean="0"/>
              <a:t> </a:t>
            </a:r>
            <a:r>
              <a:rPr kumimoji="1" lang="en-US" altLang="zh-TW" dirty="0" smtClean="0"/>
              <a:t>data.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>Therefore,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now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 task was reformulated as a regression prediction task: Given a seller’s product name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extracted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words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to predict what ratio that users used this word to look for products is [0~1].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dirty="0" smtClean="0"/>
          </a:p>
          <a:p>
            <a:r>
              <a:rPr kumimoji="1" lang="en-US" altLang="zh-TW" dirty="0" smtClean="0"/>
              <a:t>Now,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have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supervised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data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for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model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learn.</a:t>
            </a:r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20753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Let’s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look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at</a:t>
            </a:r>
            <a:r>
              <a:rPr kumimoji="1" lang="zh-TW" altLang="en-US" baseline="0" dirty="0" smtClean="0"/>
              <a:t> </a:t>
            </a:r>
            <a:r>
              <a:rPr kumimoji="1" lang="en-US" altLang="zh-TW" dirty="0" smtClean="0"/>
              <a:t>Label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distribution</a:t>
            </a:r>
            <a:r>
              <a:rPr kumimoji="1" lang="en-US" altLang="zh-TW" baseline="0" dirty="0" smtClean="0"/>
              <a:t>.</a:t>
            </a:r>
            <a:r>
              <a:rPr kumimoji="1" lang="zh-TW" altLang="en-US" baseline="0" dirty="0" smtClean="0"/>
              <a:t> </a:t>
            </a:r>
            <a:endParaRPr kumimoji="1"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30264711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19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1553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 smtClean="0"/>
              <a:t>Here</a:t>
            </a:r>
            <a:r>
              <a:rPr kumimoji="1" lang="en-US" altLang="zh-TW" baseline="0" dirty="0" smtClean="0"/>
              <a:t> is the outline of the today’s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presentation.</a:t>
            </a: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6707827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baseline="0" dirty="0" smtClean="0"/>
              <a:t>Finally,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it’s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last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step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F1-score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maximization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algorithm</a:t>
            </a:r>
          </a:p>
          <a:p>
            <a:endParaRPr kumimoji="1" lang="en-US" altLang="zh-TW" baseline="0" dirty="0" smtClean="0"/>
          </a:p>
          <a:p>
            <a:r>
              <a:rPr kumimoji="1" lang="en-US" altLang="zh-TW" baseline="0" dirty="0" smtClean="0"/>
              <a:t>I’m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going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tell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about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why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using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this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algorithm and how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applied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algorithm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into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our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task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in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hand.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94907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21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3241418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dirty="0" smtClean="0"/>
              <a:t>Let’s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saying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have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product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name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“superdry</a:t>
            </a:r>
            <a:r>
              <a:rPr kumimoji="1" lang="zh-TW" altLang="en-US" dirty="0" smtClean="0"/>
              <a:t> 灰色</a:t>
            </a:r>
            <a:r>
              <a:rPr kumimoji="1" lang="en-US" altLang="zh-TW" dirty="0" smtClean="0"/>
              <a:t>t</a:t>
            </a:r>
            <a:r>
              <a:rPr kumimoji="1" lang="zh-TW" altLang="en-US" dirty="0" smtClean="0"/>
              <a:t>恤</a:t>
            </a:r>
            <a:r>
              <a:rPr kumimoji="1" lang="en-US" altLang="zh-TW" dirty="0" smtClean="0"/>
              <a:t>”,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got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probability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that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each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word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will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be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err="1" smtClean="0"/>
              <a:t>bestkeyword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which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is</a:t>
            </a:r>
            <a:r>
              <a:rPr kumimoji="1" lang="zh-TW" altLang="en-US" baseline="0" dirty="0" smtClean="0"/>
              <a:t>  </a:t>
            </a:r>
            <a:r>
              <a:rPr kumimoji="1" lang="en-US" altLang="zh-TW" baseline="0" dirty="0" smtClean="0"/>
              <a:t>predicted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by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our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system,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the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word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superdry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has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0.613,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t</a:t>
            </a:r>
            <a:r>
              <a:rPr kumimoji="1" lang="zh-TW" altLang="en-US" baseline="0" dirty="0" smtClean="0"/>
              <a:t>恤 </a:t>
            </a:r>
            <a:r>
              <a:rPr kumimoji="1" lang="en-US" altLang="zh-TW" baseline="0" dirty="0" smtClean="0"/>
              <a:t>has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0.308,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and</a:t>
            </a:r>
            <a:r>
              <a:rPr kumimoji="1" lang="zh-TW" altLang="en-US" baseline="0" dirty="0" smtClean="0"/>
              <a:t> 灰色</a:t>
            </a:r>
            <a:r>
              <a:rPr kumimoji="1" lang="en-US" altLang="zh-TW" baseline="0" dirty="0" smtClean="0"/>
              <a:t>only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has</a:t>
            </a:r>
            <a:r>
              <a:rPr kumimoji="1" lang="zh-TW" altLang="en-US" baseline="0" dirty="0" smtClean="0"/>
              <a:t> </a:t>
            </a:r>
            <a:r>
              <a:rPr kumimoji="1" lang="en-US" altLang="zh-TW" baseline="0" dirty="0" smtClean="0"/>
              <a:t>0.08.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TW" baseline="0" dirty="0" smtClean="0"/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Click:</a:t>
            </a:r>
            <a:endParaRPr kumimoji="1" lang="zh-TW" altLang="en-US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22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5295531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617122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8439017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817280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23226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25739794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29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2383631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30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172117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3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05046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4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48658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baseline="0" dirty="0" smtClean="0"/>
              <a:t>So far so good, if you have any question, please feel free to ask, then </a:t>
            </a:r>
            <a:r>
              <a:rPr kumimoji="1" lang="en-US" altLang="zh-TW" baseline="0" dirty="0" err="1" smtClean="0"/>
              <a:t>we’are</a:t>
            </a:r>
            <a:r>
              <a:rPr kumimoji="1" lang="en-US" altLang="zh-TW" baseline="0" dirty="0" smtClean="0"/>
              <a:t> going to dive into how I solve this problem.</a:t>
            </a:r>
          </a:p>
          <a:p>
            <a:endParaRPr kumimoji="1"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5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45051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6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756309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7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29243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8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215038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57D3FE-B515-2243-A2E9-2E2A64927F1E}" type="slidenum">
              <a:rPr kumimoji="1" lang="zh-TW" altLang="en-US" smtClean="0"/>
              <a:t>9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330972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13880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1404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439740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6649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18998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08055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74732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0831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5658867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47000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42429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C30A1F-0A1E-6740-A5DE-B00046C0CC46}" type="datetimeFigureOut">
              <a:rPr kumimoji="1" lang="zh-TW" altLang="en-US" smtClean="0"/>
              <a:t>2018/4/11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B58CC6-C5B3-5344-9116-206295ECAEB2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67593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8.png"/><Relationship Id="rId6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4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4" Type="http://schemas.openxmlformats.org/officeDocument/2006/relationships/image" Target="../media/image26.png"/><Relationship Id="rId5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8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radimrehurek.com/gensim/models/word2vec.html" TargetMode="External"/><Relationship Id="rId4" Type="http://schemas.openxmlformats.org/officeDocument/2006/relationships/hyperlink" Target="https://dumps.wikimedia.org/zhwiki/20180101/" TargetMode="Externa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1" dirty="0"/>
              <a:t>Product Keywords Extraction</a:t>
            </a:r>
            <a:br>
              <a:rPr lang="en-US" altLang="zh-TW" b="1" dirty="0"/>
            </a:br>
            <a:endParaRPr kumimoji="1"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My solution for </a:t>
            </a:r>
            <a:r>
              <a:rPr lang="en-US" altLang="zh-TW" dirty="0" smtClean="0"/>
              <a:t>the </a:t>
            </a:r>
            <a:r>
              <a:rPr lang="en-US" altLang="zh-TW" dirty="0"/>
              <a:t>Shopee Technical </a:t>
            </a:r>
            <a:r>
              <a:rPr lang="en-US" altLang="zh-TW" dirty="0" smtClean="0"/>
              <a:t>assessment</a:t>
            </a:r>
            <a:r>
              <a:rPr lang="en-US" altLang="zh-TW" dirty="0"/>
              <a:t>. 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352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</a:t>
            </a:r>
            <a:endParaRPr kumimoji="1"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364671" y="142117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diagram </a:t>
            </a:r>
            <a:r>
              <a:rPr lang="en-US" altLang="zh-TW" dirty="0"/>
              <a:t>of my keywords recommendation system flow</a:t>
            </a:r>
            <a:endParaRPr kumimoji="1" lang="en-US" altLang="zh-TW" dirty="0" smtClean="0"/>
          </a:p>
        </p:txBody>
      </p:sp>
      <p:sp>
        <p:nvSpPr>
          <p:cNvPr id="3" name="文字方塊 2"/>
          <p:cNvSpPr txBox="1"/>
          <p:nvPr/>
        </p:nvSpPr>
        <p:spPr>
          <a:xfrm>
            <a:off x="7963593" y="73152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  <p:pic>
        <p:nvPicPr>
          <p:cNvPr id="18" name="內容版面配置區 17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81560" y="2057083"/>
            <a:ext cx="10081727" cy="4451161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903232" y="2057887"/>
            <a:ext cx="2813538" cy="16737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3021018" y="205788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1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376490" y="2057887"/>
            <a:ext cx="2813538" cy="16737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4" name="文字方塊 23"/>
          <p:cNvSpPr txBox="1"/>
          <p:nvPr/>
        </p:nvSpPr>
        <p:spPr>
          <a:xfrm>
            <a:off x="5494276" y="205788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2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65944" y="3968568"/>
            <a:ext cx="2813538" cy="16737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6" name="文字方塊 25"/>
          <p:cNvSpPr txBox="1"/>
          <p:nvPr/>
        </p:nvSpPr>
        <p:spPr>
          <a:xfrm>
            <a:off x="1083730" y="3968568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3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8066638" y="3950798"/>
            <a:ext cx="2813538" cy="16737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28" name="文字方塊 27"/>
          <p:cNvSpPr txBox="1"/>
          <p:nvPr/>
        </p:nvSpPr>
        <p:spPr>
          <a:xfrm>
            <a:off x="8184424" y="3950798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4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1428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1" grpId="1" animBg="1"/>
      <p:bldP spid="22" grpId="0"/>
      <p:bldP spid="22" grpId="1"/>
      <p:bldP spid="23" grpId="0" animBg="1"/>
      <p:bldP spid="23" grpId="1" animBg="1"/>
      <p:bldP spid="24" grpId="0"/>
      <p:bldP spid="24" grpId="1"/>
      <p:bldP spid="25" grpId="0" animBg="1"/>
      <p:bldP spid="25" grpId="1" animBg="1"/>
      <p:bldP spid="26" grpId="0"/>
      <p:bldP spid="26" grpId="1"/>
      <p:bldP spid="27" grpId="0" animBg="1"/>
      <p:bldP spid="27" grpId="1" animBg="1"/>
      <p:bldP spid="28" grpId="0"/>
      <p:bldP spid="28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kumimoji="1" lang="en-US" altLang="zh-TW" dirty="0" smtClean="0"/>
              <a:t>What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input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of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system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is?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kumimoji="1" lang="en-US" altLang="zh-TW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kumimoji="1" lang="en-US" altLang="zh-TW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6150" y="3773941"/>
            <a:ext cx="10299700" cy="240302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矩形 8"/>
          <p:cNvSpPr/>
          <p:nvPr/>
        </p:nvSpPr>
        <p:spPr>
          <a:xfrm>
            <a:off x="5177628" y="3600906"/>
            <a:ext cx="4617302" cy="279279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4" name="矩形 3"/>
          <p:cNvSpPr/>
          <p:nvPr/>
        </p:nvSpPr>
        <p:spPr>
          <a:xfrm>
            <a:off x="838200" y="3077686"/>
            <a:ext cx="48044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indent="-228600">
              <a:buFont typeface="Arial"/>
              <a:buChar char="•"/>
            </a:pPr>
            <a:r>
              <a:rPr kumimoji="1" lang="en-US" altLang="zh-TW" sz="2800" dirty="0"/>
              <a:t>We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are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given</a:t>
            </a:r>
            <a:r>
              <a:rPr kumimoji="1" lang="zh-TW" altLang="en-US" sz="2800" dirty="0"/>
              <a:t> </a:t>
            </a:r>
            <a:r>
              <a:rPr kumimoji="1" lang="en-US" altLang="zh-TW" sz="2800" dirty="0"/>
              <a:t>sample_data.csv</a:t>
            </a:r>
          </a:p>
        </p:txBody>
      </p:sp>
    </p:spTree>
    <p:extLst>
      <p:ext uri="{BB962C8B-B14F-4D97-AF65-F5344CB8AC3E}">
        <p14:creationId xmlns:p14="http://schemas.microsoft.com/office/powerpoint/2010/main" val="64090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Approach-Text Preprocessing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03775"/>
          </a:xfrm>
        </p:spPr>
        <p:txBody>
          <a:bodyPr>
            <a:normAutofit lnSpcReduction="10000"/>
          </a:bodyPr>
          <a:lstStyle/>
          <a:p>
            <a:r>
              <a:rPr lang="en-US" altLang="zh-TW" dirty="0"/>
              <a:t>In order to reduce the words without too much information, there are basically two </a:t>
            </a:r>
            <a:r>
              <a:rPr lang="en-US" altLang="zh-TW" dirty="0" smtClean="0"/>
              <a:t>steps to </a:t>
            </a:r>
            <a:r>
              <a:rPr lang="en-US" altLang="zh-TW" dirty="0"/>
              <a:t>filter raw data</a:t>
            </a:r>
            <a:r>
              <a:rPr lang="en-US" altLang="zh-TW" dirty="0" smtClean="0"/>
              <a:t>:</a:t>
            </a:r>
          </a:p>
          <a:p>
            <a:pPr marL="914400" lvl="1" indent="-457200">
              <a:lnSpc>
                <a:spcPct val="170000"/>
              </a:lnSpc>
              <a:buFont typeface="+mj-lt"/>
              <a:buAutoNum type="arabicPeriod"/>
            </a:pPr>
            <a:r>
              <a:rPr lang="en-US" altLang="zh-TW" dirty="0" smtClean="0"/>
              <a:t>Normalizing:</a:t>
            </a:r>
          </a:p>
          <a:p>
            <a:pPr lvl="2">
              <a:lnSpc>
                <a:spcPct val="170000"/>
              </a:lnSpc>
              <a:buFontTx/>
              <a:buChar char="-"/>
            </a:pPr>
            <a:r>
              <a:rPr lang="en-US" altLang="zh-TW" dirty="0" smtClean="0"/>
              <a:t>“i</a:t>
            </a:r>
            <a:r>
              <a:rPr lang="zh-TW" altLang="en-US" dirty="0" smtClean="0"/>
              <a:t> </a:t>
            </a:r>
            <a:r>
              <a:rPr lang="en-US" altLang="zh-TW" dirty="0" smtClean="0"/>
              <a:t>phone”</a:t>
            </a:r>
            <a:r>
              <a:rPr lang="zh-TW" altLang="en-US" dirty="0" smtClean="0"/>
              <a:t> </a:t>
            </a:r>
            <a:r>
              <a:rPr lang="zh-TW" altLang="en-US" dirty="0" smtClean="0">
                <a:sym typeface="Wingdings"/>
              </a:rPr>
              <a:t> </a:t>
            </a:r>
            <a:r>
              <a:rPr lang="en-US" altLang="zh-TW" dirty="0" smtClean="0">
                <a:sym typeface="Wingdings"/>
              </a:rPr>
              <a:t>“iphone”</a:t>
            </a:r>
          </a:p>
          <a:p>
            <a:pPr lvl="2">
              <a:lnSpc>
                <a:spcPct val="170000"/>
              </a:lnSpc>
              <a:buFontTx/>
              <a:buChar char="-"/>
            </a:pPr>
            <a:r>
              <a:rPr lang="en-US" altLang="zh-TW" dirty="0" smtClean="0"/>
              <a:t>“under</a:t>
            </a:r>
            <a:r>
              <a:rPr lang="zh-TW" altLang="en-US" dirty="0" smtClean="0"/>
              <a:t> </a:t>
            </a:r>
            <a:r>
              <a:rPr lang="en-US" altLang="zh-TW" dirty="0" smtClean="0"/>
              <a:t>armour”</a:t>
            </a:r>
            <a:r>
              <a:rPr lang="zh-TW" altLang="en-US" dirty="0" smtClean="0"/>
              <a:t> </a:t>
            </a:r>
            <a:r>
              <a:rPr lang="zh-TW" altLang="en-US" dirty="0">
                <a:sym typeface="Wingdings"/>
              </a:rPr>
              <a:t> </a:t>
            </a:r>
            <a:r>
              <a:rPr lang="en-US" altLang="zh-TW" dirty="0" smtClean="0">
                <a:sym typeface="Wingdings"/>
              </a:rPr>
              <a:t>“ua”</a:t>
            </a:r>
          </a:p>
          <a:p>
            <a:pPr lvl="2">
              <a:lnSpc>
                <a:spcPct val="170000"/>
              </a:lnSpc>
              <a:buFontTx/>
              <a:buChar char="-"/>
            </a:pPr>
            <a:r>
              <a:rPr lang="en-US" altLang="zh-TW" dirty="0"/>
              <a:t>“a</a:t>
            </a:r>
            <a:r>
              <a:rPr lang="zh-TW" altLang="en-US" dirty="0"/>
              <a:t> </a:t>
            </a:r>
            <a:r>
              <a:rPr lang="en-US" altLang="zh-TW" dirty="0"/>
              <a:t>la</a:t>
            </a:r>
            <a:r>
              <a:rPr lang="zh-TW" altLang="en-US" dirty="0"/>
              <a:t> </a:t>
            </a:r>
            <a:r>
              <a:rPr lang="en-US" altLang="zh-TW" dirty="0"/>
              <a:t>sha”</a:t>
            </a:r>
            <a:r>
              <a:rPr lang="zh-TW" altLang="en-US" dirty="0"/>
              <a:t> </a:t>
            </a:r>
            <a:r>
              <a:rPr lang="zh-TW" altLang="en-US" dirty="0">
                <a:sym typeface="Wingdings"/>
              </a:rPr>
              <a:t> </a:t>
            </a:r>
            <a:r>
              <a:rPr lang="en-US" altLang="zh-TW" dirty="0">
                <a:sym typeface="Wingdings"/>
              </a:rPr>
              <a:t>“alasha</a:t>
            </a:r>
            <a:r>
              <a:rPr lang="en-US" altLang="zh-TW" dirty="0" smtClean="0">
                <a:sym typeface="Wingdings"/>
              </a:rPr>
              <a:t>”</a:t>
            </a:r>
            <a:endParaRPr lang="en-US" altLang="zh-TW" dirty="0" smtClean="0"/>
          </a:p>
          <a:p>
            <a:pPr marL="914400" lvl="1" indent="-457200">
              <a:lnSpc>
                <a:spcPct val="170000"/>
              </a:lnSpc>
              <a:buFont typeface="+mj-lt"/>
              <a:buAutoNum type="arabicPeriod"/>
            </a:pPr>
            <a:r>
              <a:rPr lang="en-US" altLang="zh-TW" dirty="0" smtClean="0"/>
              <a:t>Remove stopwords:	</a:t>
            </a:r>
          </a:p>
          <a:p>
            <a:pPr lvl="2">
              <a:lnSpc>
                <a:spcPct val="170000"/>
              </a:lnSpc>
              <a:buFontTx/>
              <a:buChar char="-"/>
            </a:pPr>
            <a:r>
              <a:rPr lang="en-US" altLang="zh-TW" dirty="0" smtClean="0"/>
              <a:t>“</a:t>
            </a:r>
            <a:r>
              <a:rPr lang="zh-TW" altLang="en-US" dirty="0" smtClean="0"/>
              <a:t>美圖</a:t>
            </a:r>
            <a:r>
              <a:rPr lang="en-US" altLang="zh-TW" dirty="0" smtClean="0"/>
              <a:t>”,</a:t>
            </a:r>
            <a:r>
              <a:rPr lang="zh-TW" altLang="en-US" dirty="0" smtClean="0"/>
              <a:t> </a:t>
            </a:r>
            <a:r>
              <a:rPr lang="en-US" altLang="zh-TW" dirty="0" smtClean="0"/>
              <a:t>“</a:t>
            </a:r>
            <a:r>
              <a:rPr lang="zh-TW" altLang="en-US" dirty="0" smtClean="0"/>
              <a:t>系列</a:t>
            </a:r>
            <a:r>
              <a:rPr lang="en-US" altLang="zh-TW" dirty="0" smtClean="0"/>
              <a:t>”</a:t>
            </a:r>
            <a:r>
              <a:rPr lang="mr-IN" altLang="zh-TW" dirty="0" smtClean="0"/>
              <a:t>…</a:t>
            </a:r>
            <a:endParaRPr lang="en-US" altLang="zh-TW" dirty="0"/>
          </a:p>
          <a:p>
            <a:pPr marL="0" indent="0">
              <a:buNone/>
            </a:pPr>
            <a:r>
              <a:rPr lang="en-US" altLang="ja-JP" sz="2200" dirty="0" smtClean="0"/>
              <a:t>*</a:t>
            </a:r>
            <a:r>
              <a:rPr lang="en-US" altLang="zh-TW" sz="2200" dirty="0" smtClean="0"/>
              <a:t>Note: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Different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category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need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different</a:t>
            </a:r>
            <a:r>
              <a:rPr lang="zh-TW" altLang="en-US" sz="2200" dirty="0" smtClean="0"/>
              <a:t> </a:t>
            </a:r>
            <a:r>
              <a:rPr lang="en-US" altLang="zh-TW" sz="2200" dirty="0" smtClean="0"/>
              <a:t>category</a:t>
            </a:r>
            <a:endParaRPr kumimoji="1" lang="zh-TW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25421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</a:t>
            </a:r>
            <a:endParaRPr kumimoji="1"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364671" y="142117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diagram </a:t>
            </a:r>
            <a:r>
              <a:rPr lang="en-US" altLang="zh-TW" dirty="0"/>
              <a:t>of my keywords recommendation system flow</a:t>
            </a:r>
            <a:endParaRPr kumimoji="1" lang="en-US" altLang="zh-TW" dirty="0" smtClean="0"/>
          </a:p>
        </p:txBody>
      </p:sp>
      <p:pic>
        <p:nvPicPr>
          <p:cNvPr id="10" name="內容版面配置區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2046718"/>
            <a:ext cx="10081727" cy="4451161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270617" y="2057887"/>
            <a:ext cx="2813538" cy="1673715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5306596" y="2061899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 smtClean="0">
                <a:solidFill>
                  <a:srgbClr val="FF0000"/>
                </a:solidFill>
              </a:rPr>
              <a:t>2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140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31004" y="-203629"/>
            <a:ext cx="10515600" cy="1325563"/>
          </a:xfrm>
        </p:spPr>
        <p:txBody>
          <a:bodyPr/>
          <a:lstStyle/>
          <a:p>
            <a:r>
              <a:rPr kumimoji="1" lang="en-US" altLang="zh-TW" dirty="0" smtClean="0"/>
              <a:t>The Approach-Keywords Extraction(Jieba)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58004" y="798929"/>
            <a:ext cx="10515600" cy="6229552"/>
          </a:xfrm>
        </p:spPr>
        <p:txBody>
          <a:bodyPr/>
          <a:lstStyle/>
          <a:p>
            <a:r>
              <a:rPr lang="en-US" altLang="zh-TW" dirty="0"/>
              <a:t>T</a:t>
            </a:r>
            <a:r>
              <a:rPr lang="en-US" altLang="zh-TW" dirty="0" smtClean="0"/>
              <a:t>here </a:t>
            </a:r>
            <a:r>
              <a:rPr lang="en-US" altLang="zh-TW" dirty="0"/>
              <a:t>are lots of new words in our task, this </a:t>
            </a:r>
            <a:r>
              <a:rPr lang="en-US" altLang="zh-TW" dirty="0" smtClean="0"/>
              <a:t>makes </a:t>
            </a:r>
            <a:r>
              <a:rPr lang="en-US" altLang="zh-TW" dirty="0"/>
              <a:t>tokenization harder</a:t>
            </a:r>
            <a:r>
              <a:rPr lang="en-US" altLang="zh-TW" dirty="0" smtClean="0"/>
              <a:t>.</a:t>
            </a:r>
          </a:p>
          <a:p>
            <a:r>
              <a:rPr lang="en-US" altLang="zh-TW" dirty="0" smtClean="0"/>
              <a:t>Add</a:t>
            </a:r>
            <a:r>
              <a:rPr lang="zh-TW" altLang="en-US" dirty="0" smtClean="0"/>
              <a:t> </a:t>
            </a:r>
            <a:r>
              <a:rPr lang="en-US" altLang="zh-TW" dirty="0" smtClean="0"/>
              <a:t>own</a:t>
            </a:r>
            <a:r>
              <a:rPr lang="zh-TW" altLang="en-US" dirty="0" smtClean="0"/>
              <a:t> </a:t>
            </a:r>
            <a:r>
              <a:rPr lang="en-US" altLang="zh-TW" dirty="0"/>
              <a:t>s</a:t>
            </a:r>
            <a:r>
              <a:rPr lang="en-US" altLang="zh-TW" dirty="0" smtClean="0"/>
              <a:t>elf-defined</a:t>
            </a:r>
            <a:r>
              <a:rPr lang="zh-TW" altLang="en-US" dirty="0" smtClean="0"/>
              <a:t> </a:t>
            </a:r>
            <a:r>
              <a:rPr lang="en-US" altLang="zh-TW" dirty="0" smtClean="0"/>
              <a:t>word</a:t>
            </a:r>
          </a:p>
          <a:p>
            <a:pPr marL="457200" lvl="1" indent="0">
              <a:lnSpc>
                <a:spcPct val="150000"/>
              </a:lnSpc>
              <a:buNone/>
            </a:pPr>
            <a:r>
              <a:rPr lang="en-US" altLang="zh-TW" dirty="0" smtClean="0"/>
              <a:t>-</a:t>
            </a:r>
            <a:r>
              <a:rPr lang="zh-TW" altLang="en-US" dirty="0" smtClean="0"/>
              <a:t> </a:t>
            </a:r>
            <a:r>
              <a:rPr lang="zh-TW" altLang="en-US" dirty="0"/>
              <a:t> </a:t>
            </a:r>
            <a:r>
              <a:rPr lang="en-US" altLang="zh-TW" dirty="0" smtClean="0"/>
              <a:t>self-defined</a:t>
            </a:r>
            <a:r>
              <a:rPr lang="zh-TW" altLang="en-US" dirty="0" smtClean="0"/>
              <a:t> </a:t>
            </a:r>
            <a:r>
              <a:rPr lang="en-US" altLang="zh-TW" dirty="0" smtClean="0"/>
              <a:t>word</a:t>
            </a:r>
            <a:r>
              <a:rPr lang="zh-TW" altLang="en-US" dirty="0" smtClean="0"/>
              <a:t> </a:t>
            </a:r>
            <a:r>
              <a:rPr lang="en-US" altLang="zh-TW" dirty="0" smtClean="0"/>
              <a:t>“</a:t>
            </a:r>
            <a:r>
              <a:rPr lang="zh-TW" altLang="en-US" dirty="0" smtClean="0"/>
              <a:t>小小兵</a:t>
            </a:r>
            <a:r>
              <a:rPr lang="en-US" altLang="zh-TW" dirty="0" smtClean="0"/>
              <a:t>”,</a:t>
            </a:r>
            <a:r>
              <a:rPr lang="zh-TW" altLang="en-US" dirty="0" smtClean="0"/>
              <a:t> </a:t>
            </a:r>
            <a:r>
              <a:rPr lang="en-US" altLang="zh-TW" dirty="0" smtClean="0"/>
              <a:t>for</a:t>
            </a:r>
            <a:r>
              <a:rPr lang="zh-TW" altLang="en-US" dirty="0" smtClean="0"/>
              <a:t> </a:t>
            </a:r>
            <a:r>
              <a:rPr lang="en-US" altLang="zh-TW" dirty="0" smtClean="0"/>
              <a:t>example</a:t>
            </a:r>
            <a:r>
              <a:rPr lang="zh-TW" altLang="en-US" dirty="0" smtClean="0"/>
              <a:t> </a:t>
            </a:r>
            <a:endParaRPr lang="en-US" altLang="zh-TW" dirty="0" smtClean="0"/>
          </a:p>
        </p:txBody>
      </p:sp>
      <p:sp>
        <p:nvSpPr>
          <p:cNvPr id="5" name="文字方塊 4"/>
          <p:cNvSpPr txBox="1"/>
          <p:nvPr/>
        </p:nvSpPr>
        <p:spPr>
          <a:xfrm>
            <a:off x="1551534" y="4263123"/>
            <a:ext cx="3248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/>
              <a:t>w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self-defined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token:</a:t>
            </a:r>
            <a:endParaRPr lang="zh-TW" altLang="en-US" sz="2800" dirty="0"/>
          </a:p>
        </p:txBody>
      </p:sp>
      <p:sp>
        <p:nvSpPr>
          <p:cNvPr id="10" name="文字方塊 9"/>
          <p:cNvSpPr txBox="1"/>
          <p:nvPr/>
        </p:nvSpPr>
        <p:spPr>
          <a:xfrm>
            <a:off x="1551534" y="2615587"/>
            <a:ext cx="35708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/>
              <a:t>w/o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self-defined</a:t>
            </a:r>
            <a:r>
              <a:rPr lang="zh-TW" altLang="en-US" sz="2800" dirty="0" smtClean="0"/>
              <a:t> </a:t>
            </a:r>
            <a:r>
              <a:rPr lang="en-US" altLang="zh-TW" sz="2800" dirty="0" smtClean="0"/>
              <a:t>token:</a:t>
            </a:r>
            <a:endParaRPr lang="zh-TW" altLang="en-US" sz="2800" dirty="0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7404" y="4900615"/>
            <a:ext cx="8902700" cy="7874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4" name="圖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70904" y="3235822"/>
            <a:ext cx="8775700" cy="8255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矩形 14"/>
          <p:cNvSpPr/>
          <p:nvPr/>
        </p:nvSpPr>
        <p:spPr>
          <a:xfrm>
            <a:off x="9748433" y="3096463"/>
            <a:ext cx="1325170" cy="1061874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8" name="矩形 17"/>
          <p:cNvSpPr/>
          <p:nvPr/>
        </p:nvSpPr>
        <p:spPr>
          <a:xfrm>
            <a:off x="9748432" y="4676626"/>
            <a:ext cx="1325171" cy="113523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558004" y="6054062"/>
            <a:ext cx="8539645" cy="4801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indent="-228600">
              <a:lnSpc>
                <a:spcPct val="90000"/>
              </a:lnSpc>
              <a:spcBef>
                <a:spcPts val="1000"/>
              </a:spcBef>
              <a:buFont typeface="Arial"/>
              <a:buChar char="•"/>
            </a:pPr>
            <a:r>
              <a:rPr lang="en-US" altLang="zh-TW" sz="2800" dirty="0"/>
              <a:t>Thus,</a:t>
            </a:r>
            <a:r>
              <a:rPr lang="zh-TW" altLang="en-US" sz="2800" dirty="0"/>
              <a:t> </a:t>
            </a:r>
            <a:r>
              <a:rPr lang="en-US" altLang="zh-TW" sz="2800" dirty="0" smtClean="0"/>
              <a:t>It</a:t>
            </a:r>
            <a:r>
              <a:rPr lang="en-US" altLang="zh-TW" sz="2800" dirty="0"/>
              <a:t> </a:t>
            </a:r>
            <a:r>
              <a:rPr lang="en-US" altLang="zh-TW" sz="2800" dirty="0" smtClean="0"/>
              <a:t>can </a:t>
            </a:r>
            <a:r>
              <a:rPr lang="en-US" altLang="zh-TW" sz="2800" dirty="0"/>
              <a:t>ensure a higher rate of correct tokenization</a:t>
            </a:r>
          </a:p>
        </p:txBody>
      </p:sp>
    </p:spTree>
    <p:extLst>
      <p:ext uri="{BB962C8B-B14F-4D97-AF65-F5344CB8AC3E}">
        <p14:creationId xmlns:p14="http://schemas.microsoft.com/office/powerpoint/2010/main" val="1531493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  <p:bldP spid="15" grpId="0" animBg="1"/>
      <p:bldP spid="18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</a:t>
            </a:r>
            <a:endParaRPr kumimoji="1"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364671" y="142117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diagram </a:t>
            </a:r>
            <a:r>
              <a:rPr lang="en-US" altLang="zh-TW" dirty="0"/>
              <a:t>of my keywords recommendation system flow</a:t>
            </a:r>
            <a:endParaRPr kumimoji="1" lang="en-US" altLang="zh-TW" dirty="0" smtClean="0"/>
          </a:p>
        </p:txBody>
      </p:sp>
      <p:pic>
        <p:nvPicPr>
          <p:cNvPr id="9" name="內容版面配置區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1979477"/>
            <a:ext cx="10081727" cy="445116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712327" y="4062047"/>
            <a:ext cx="2919047" cy="1565030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/>
          <p:cNvSpPr txBox="1"/>
          <p:nvPr/>
        </p:nvSpPr>
        <p:spPr>
          <a:xfrm>
            <a:off x="712327" y="4062047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3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1591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The Approach-Keywords Prediction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00050" y="1690688"/>
            <a:ext cx="10668000" cy="5051426"/>
          </a:xfrm>
        </p:spPr>
        <p:txBody>
          <a:bodyPr/>
          <a:lstStyle/>
          <a:p>
            <a:r>
              <a:rPr kumimoji="1" lang="en-US" altLang="zh-TW" dirty="0" smtClean="0"/>
              <a:t>Why we need Machine Learning?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lang="en-US" altLang="zh-TW" dirty="0" smtClean="0"/>
              <a:t>TF-IDF</a:t>
            </a:r>
            <a:r>
              <a:rPr lang="zh-TW" altLang="en-US" dirty="0" smtClean="0"/>
              <a:t> </a:t>
            </a:r>
            <a:r>
              <a:rPr lang="en-US" altLang="zh-TW" dirty="0" smtClean="0"/>
              <a:t>based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kumimoji="1" lang="en-US" altLang="zh-TW" dirty="0" smtClean="0"/>
              <a:t>Those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words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may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not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the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best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keywords.</a:t>
            </a:r>
          </a:p>
          <a:p>
            <a:pPr lvl="1">
              <a:lnSpc>
                <a:spcPct val="150000"/>
              </a:lnSpc>
              <a:buFontTx/>
              <a:buChar char="-"/>
            </a:pPr>
            <a:endParaRPr kumimoji="1" lang="en-US" altLang="zh-TW" dirty="0"/>
          </a:p>
          <a:p>
            <a:pPr lvl="1">
              <a:lnSpc>
                <a:spcPct val="150000"/>
              </a:lnSpc>
              <a:buFontTx/>
              <a:buChar char="-"/>
            </a:pPr>
            <a:endParaRPr kumimoji="1" lang="en-US" altLang="zh-TW" dirty="0" smtClean="0"/>
          </a:p>
          <a:p>
            <a:pPr lvl="1">
              <a:lnSpc>
                <a:spcPct val="150000"/>
              </a:lnSpc>
              <a:buFontTx/>
              <a:buChar char="-"/>
            </a:pPr>
            <a:endParaRPr kumimoji="1" lang="en-US" altLang="zh-TW" dirty="0" smtClean="0"/>
          </a:p>
          <a:p>
            <a:pPr lvl="1">
              <a:lnSpc>
                <a:spcPct val="150000"/>
              </a:lnSpc>
              <a:buFontTx/>
              <a:buChar char="-"/>
            </a:pPr>
            <a:endParaRPr kumimoji="1" lang="en-US" altLang="zh-TW" dirty="0"/>
          </a:p>
          <a:p>
            <a:pPr lvl="1">
              <a:lnSpc>
                <a:spcPct val="150000"/>
              </a:lnSpc>
              <a:buFontTx/>
              <a:buChar char="-"/>
            </a:pPr>
            <a:r>
              <a:rPr kumimoji="1" lang="en-US" altLang="zh-TW" dirty="0"/>
              <a:t>We</a:t>
            </a:r>
            <a:r>
              <a:rPr kumimoji="1" lang="zh-TW" altLang="en-US" dirty="0"/>
              <a:t> </a:t>
            </a:r>
            <a:r>
              <a:rPr kumimoji="1" lang="en-US" altLang="zh-TW" dirty="0"/>
              <a:t>need</a:t>
            </a:r>
            <a:r>
              <a:rPr kumimoji="1" lang="zh-TW" altLang="en-US" dirty="0"/>
              <a:t> </a:t>
            </a:r>
            <a:r>
              <a:rPr kumimoji="1" lang="en-US" altLang="zh-TW" dirty="0"/>
              <a:t>a</a:t>
            </a:r>
            <a:r>
              <a:rPr kumimoji="1" lang="zh-TW" altLang="en-US" dirty="0"/>
              <a:t> </a:t>
            </a:r>
            <a:r>
              <a:rPr kumimoji="1" lang="en-US" altLang="zh-TW" dirty="0"/>
              <a:t>way</a:t>
            </a:r>
            <a:r>
              <a:rPr kumimoji="1" lang="zh-TW" altLang="en-US" dirty="0"/>
              <a:t> </a:t>
            </a:r>
            <a:r>
              <a:rPr kumimoji="1" lang="en-US" altLang="zh-TW" dirty="0"/>
              <a:t>to</a:t>
            </a:r>
            <a:r>
              <a:rPr kumimoji="1" lang="zh-TW" altLang="en-US" dirty="0"/>
              <a:t> </a:t>
            </a:r>
            <a:r>
              <a:rPr kumimoji="1" lang="en-US" altLang="zh-TW" dirty="0"/>
              <a:t>determine</a:t>
            </a:r>
            <a:r>
              <a:rPr kumimoji="1" lang="zh-TW" altLang="en-US" dirty="0"/>
              <a:t> </a:t>
            </a:r>
            <a:r>
              <a:rPr kumimoji="1" lang="en-US" altLang="zh-TW" dirty="0"/>
              <a:t>whether</a:t>
            </a:r>
            <a:r>
              <a:rPr kumimoji="1" lang="zh-TW" altLang="en-US" dirty="0"/>
              <a:t> </a:t>
            </a:r>
            <a:r>
              <a:rPr kumimoji="1" lang="en-US" altLang="zh-TW" dirty="0"/>
              <a:t>the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words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are</a:t>
            </a:r>
            <a:r>
              <a:rPr kumimoji="1" lang="zh-TW" altLang="en-US" dirty="0"/>
              <a:t> </a:t>
            </a:r>
            <a:r>
              <a:rPr kumimoji="1" lang="en-US" altLang="zh-TW" dirty="0"/>
              <a:t>best</a:t>
            </a:r>
            <a:r>
              <a:rPr kumimoji="1" lang="zh-TW" altLang="en-US" dirty="0"/>
              <a:t> </a:t>
            </a:r>
            <a:r>
              <a:rPr kumimoji="1" lang="en-US" altLang="zh-TW" dirty="0"/>
              <a:t>keywords</a:t>
            </a:r>
            <a:r>
              <a:rPr kumimoji="1" lang="en-US" altLang="zh-TW" dirty="0" smtClean="0"/>
              <a:t>.</a:t>
            </a:r>
          </a:p>
          <a:p>
            <a:pPr lvl="1">
              <a:lnSpc>
                <a:spcPct val="150000"/>
              </a:lnSpc>
              <a:buFontTx/>
              <a:buChar char="-"/>
            </a:pPr>
            <a:endParaRPr kumimoji="1" lang="zh-TW" altLang="en-US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411389"/>
            <a:ext cx="9833510" cy="161002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1" name="左大括弧 10"/>
          <p:cNvSpPr/>
          <p:nvPr/>
        </p:nvSpPr>
        <p:spPr>
          <a:xfrm rot="16200000">
            <a:off x="6347488" y="3021607"/>
            <a:ext cx="800099" cy="3999611"/>
          </a:xfrm>
          <a:prstGeom prst="leftBrace">
            <a:avLst>
              <a:gd name="adj1" fmla="val 50682"/>
              <a:gd name="adj2" fmla="val 50930"/>
            </a:avLst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4945020" y="5373189"/>
            <a:ext cx="38023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dirty="0" smtClean="0">
                <a:solidFill>
                  <a:srgbClr val="FF0000"/>
                </a:solidFill>
              </a:rPr>
              <a:t>The</a:t>
            </a:r>
            <a:r>
              <a:rPr kumimoji="1" lang="zh-TW" altLang="en-US" sz="2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FF0000"/>
                </a:solidFill>
              </a:rPr>
              <a:t>extracted</a:t>
            </a:r>
            <a:r>
              <a:rPr kumimoji="1" lang="zh-TW" altLang="en-US" sz="2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FF0000"/>
                </a:solidFill>
              </a:rPr>
              <a:t>words</a:t>
            </a:r>
            <a:r>
              <a:rPr kumimoji="1" lang="zh-TW" altLang="en-US" sz="2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FF0000"/>
                </a:solidFill>
              </a:rPr>
              <a:t>by</a:t>
            </a:r>
            <a:r>
              <a:rPr kumimoji="1" lang="zh-TW" altLang="en-US" sz="2400" dirty="0" smtClean="0">
                <a:solidFill>
                  <a:srgbClr val="FF0000"/>
                </a:solidFill>
              </a:rPr>
              <a:t> </a:t>
            </a:r>
            <a:r>
              <a:rPr kumimoji="1" lang="en-US" altLang="zh-TW" sz="2400" dirty="0" smtClean="0">
                <a:solidFill>
                  <a:srgbClr val="FF0000"/>
                </a:solidFill>
              </a:rPr>
              <a:t>Jieba</a:t>
            </a:r>
            <a:endParaRPr kumimoji="1" lang="zh-TW" alt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235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86310" y="22446"/>
            <a:ext cx="10515600" cy="1325563"/>
          </a:xfrm>
        </p:spPr>
        <p:txBody>
          <a:bodyPr/>
          <a:lstStyle/>
          <a:p>
            <a:r>
              <a:rPr kumimoji="1" lang="en-US" altLang="zh-TW" dirty="0"/>
              <a:t>The Approach-Keywords Prediction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>
              <a:xfrm>
                <a:off x="486310" y="1257204"/>
                <a:ext cx="10515600" cy="5535641"/>
              </a:xfrm>
            </p:spPr>
            <p:txBody>
              <a:bodyPr>
                <a:normAutofit fontScale="92500" lnSpcReduction="20000"/>
              </a:bodyPr>
              <a:lstStyle/>
              <a:p>
                <a:r>
                  <a:rPr kumimoji="1" lang="en-US" altLang="zh-TW" dirty="0" smtClean="0"/>
                  <a:t>Before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using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ML,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create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training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data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first</a:t>
                </a:r>
                <a:r>
                  <a:rPr kumimoji="1" lang="mr-IN" altLang="zh-TW" dirty="0" smtClean="0"/>
                  <a:t>…</a:t>
                </a:r>
                <a:endParaRPr kumimoji="1" lang="en-US" altLang="zh-TW" dirty="0" smtClean="0"/>
              </a:p>
              <a:p>
                <a:pPr marL="0" indent="0">
                  <a:buNone/>
                </a:pPr>
                <a:r>
                  <a:rPr kumimoji="1" lang="en-US" altLang="zh-TW" dirty="0"/>
                  <a:t>	</a:t>
                </a:r>
                <a:r>
                  <a:rPr kumimoji="1" lang="en-US" altLang="zh-TW" dirty="0" smtClean="0"/>
                  <a:t>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/>
                  <a:t>=</a:t>
                </a:r>
                <a:r>
                  <a:rPr kumimoji="1" lang="zh-TW" altLang="en-US" dirty="0"/>
                  <a:t> </a:t>
                </a:r>
                <a14:m>
                  <m:oMath xmlns:m="http://schemas.openxmlformats.org/officeDocument/2006/math">
                    <m:d>
                      <m:dPr>
                        <m:begChr m:val="{"/>
                        <m:endChr m:val=""/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TW" i="1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>
                                <a:latin typeface="Cambria Math" charset="0"/>
                              </a:rPr>
                              <m:t>𝑥</m:t>
                            </m:r>
                          </m:e>
                          <m:sub>
                            <m:r>
                              <a:rPr kumimoji="1" lang="en-US" altLang="zh-TW" i="1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r>
                  <a:rPr kumimoji="1" lang="en-US" altLang="zh-TW" dirty="0"/>
                  <a:t>,</a:t>
                </a:r>
                <a14:m>
                  <m:oMath xmlns:m="http://schemas.openxmlformats.org/officeDocument/2006/math">
                    <m:d>
                      <m:dPr>
                        <m:begChr m:val=""/>
                        <m:endChr m:val="}"/>
                        <m:ctrlPr>
                          <a:rPr kumimoji="1" lang="en-US" altLang="zh-TW" i="1" dirty="0">
                            <a:latin typeface="Cambria Math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TW" i="1" dirty="0">
                                <a:latin typeface="Cambria Math" charset="0"/>
                              </a:rPr>
                            </m:ctrlPr>
                          </m:sSubPr>
                          <m:e>
                            <m:r>
                              <a:rPr kumimoji="1" lang="en-US" altLang="zh-TW" i="1" dirty="0">
                                <a:latin typeface="Cambria Math" charset="0"/>
                              </a:rPr>
                              <m:t>𝑦</m:t>
                            </m:r>
                          </m:e>
                          <m:sub>
                            <m:r>
                              <a:rPr kumimoji="1" lang="en-US" altLang="zh-TW" i="1" dirty="0">
                                <a:latin typeface="Cambria Math" charset="0"/>
                              </a:rPr>
                              <m:t>𝑖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zh-TW" dirty="0"/>
              </a:p>
              <a:p>
                <a:pPr marL="0" indent="0">
                  <a:buNone/>
                </a:pPr>
                <a:r>
                  <a:rPr kumimoji="1" lang="en-US" altLang="zh-TW" dirty="0" smtClean="0"/>
                  <a:t>	-</a:t>
                </a:r>
                <a:r>
                  <a:rPr kumimoji="1" lang="zh-TW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>
                            <a:latin typeface="Cambria Math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TW" i="1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zh-TW" dirty="0"/>
                  <a:t>:</a:t>
                </a:r>
                <a:r>
                  <a:rPr kumimoji="1" lang="zh-TW" altLang="en-US" dirty="0"/>
                  <a:t>  </a:t>
                </a:r>
                <a:r>
                  <a:rPr kumimoji="1" lang="en-US" altLang="zh-TW" dirty="0"/>
                  <a:t>product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name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and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words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extracted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by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Jieba</a:t>
                </a:r>
              </a:p>
              <a:p>
                <a:pPr marL="0" indent="0">
                  <a:buNone/>
                </a:pPr>
                <a:r>
                  <a:rPr kumimoji="1" lang="en-US" altLang="zh-TW" dirty="0" smtClean="0"/>
                  <a:t>	-</a:t>
                </a:r>
                <a:r>
                  <a:rPr kumimoji="1" lang="zh-TW" altLang="en-US" dirty="0" smtClean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TW" i="1" dirty="0">
                            <a:latin typeface="Cambria Math" charset="0"/>
                          </a:rPr>
                        </m:ctrlPr>
                      </m:sSubPr>
                      <m:e>
                        <m:r>
                          <a:rPr kumimoji="1" lang="en-US" altLang="zh-TW" i="1" dirty="0">
                            <a:latin typeface="Cambria Math" charset="0"/>
                          </a:rPr>
                          <m:t>𝑦</m:t>
                        </m:r>
                      </m:e>
                      <m:sub>
                        <m:r>
                          <a:rPr kumimoji="1" lang="en-US" altLang="zh-TW" i="1" dirty="0">
                            <a:latin typeface="Cambria Math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1" lang="en-US" altLang="zh-TW" dirty="0"/>
                  <a:t>: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the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ratio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that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users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used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this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word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to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look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for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products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[0~1</a:t>
                </a:r>
                <a:r>
                  <a:rPr kumimoji="1" lang="en-US" altLang="zh-TW" dirty="0" smtClean="0"/>
                  <a:t>]</a:t>
                </a:r>
              </a:p>
              <a:p>
                <a:pPr marL="0" indent="0">
                  <a:buNone/>
                </a:pPr>
                <a:endParaRPr kumimoji="1" lang="en-US" altLang="zh-TW" dirty="0"/>
              </a:p>
              <a:p>
                <a:pPr marL="0" indent="0">
                  <a:buNone/>
                </a:pPr>
                <a:endParaRPr kumimoji="1" lang="en-US" altLang="zh-TW" dirty="0" smtClean="0"/>
              </a:p>
              <a:p>
                <a:pPr marL="0" indent="0">
                  <a:buNone/>
                </a:pPr>
                <a:endParaRPr kumimoji="1" lang="en-US" altLang="zh-TW" dirty="0"/>
              </a:p>
              <a:p>
                <a:pPr marL="0" indent="0">
                  <a:buNone/>
                </a:pPr>
                <a:endParaRPr kumimoji="1" lang="en-US" altLang="zh-TW" dirty="0" smtClean="0"/>
              </a:p>
              <a:p>
                <a:pPr marL="0" indent="0">
                  <a:buNone/>
                </a:pPr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endParaRPr kumimoji="1" lang="en-US" altLang="zh-TW" dirty="0"/>
              </a:p>
              <a:p>
                <a:endParaRPr kumimoji="1" lang="en-US" altLang="zh-TW" dirty="0" smtClean="0"/>
              </a:p>
              <a:p>
                <a:r>
                  <a:rPr kumimoji="1" lang="en-US" altLang="zh-TW" dirty="0" smtClean="0"/>
                  <a:t>Regression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prediction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task: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Given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seller’s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product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name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and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words,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predict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ratio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of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keywords.</a:t>
                </a:r>
                <a:endParaRPr kumimoji="1" lang="zh-TW" altLang="en-US" dirty="0"/>
              </a:p>
              <a:p>
                <a:pPr marL="457200" lvl="1" indent="0">
                  <a:buNone/>
                </a:pPr>
                <a:endParaRPr kumimoji="1"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86310" y="1257204"/>
                <a:ext cx="10515600" cy="5535641"/>
              </a:xfrm>
              <a:blipFill rotWithShape="0">
                <a:blip r:embed="rId3"/>
                <a:stretch>
                  <a:fillRect l="-928" t="-2753" b="-3194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8569" y="3212752"/>
            <a:ext cx="9436100" cy="263940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矩形 8"/>
          <p:cNvSpPr/>
          <p:nvPr/>
        </p:nvSpPr>
        <p:spPr>
          <a:xfrm>
            <a:off x="6978551" y="3097086"/>
            <a:ext cx="2065171" cy="292132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矩形 9"/>
              <p:cNvSpPr/>
              <p:nvPr/>
            </p:nvSpPr>
            <p:spPr>
              <a:xfrm>
                <a:off x="7955921" y="2727755"/>
                <a:ext cx="433387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𝑥</m:t>
                          </m:r>
                        </m:e>
                        <m:sub>
                          <m:r>
                            <a:rPr kumimoji="1" lang="en-US" altLang="zh-TW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0" name="矩形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921" y="2727755"/>
                <a:ext cx="433387" cy="369332"/>
              </a:xfrm>
              <a:prstGeom prst="rect">
                <a:avLst/>
              </a:prstGeom>
              <a:blipFill rotWithShape="0">
                <a:blip r:embed="rId5"/>
                <a:stretch>
                  <a:fillRect b="-1639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矩形 12"/>
          <p:cNvSpPr/>
          <p:nvPr/>
        </p:nvSpPr>
        <p:spPr>
          <a:xfrm>
            <a:off x="9143390" y="3097086"/>
            <a:ext cx="1639899" cy="292132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矩形 13"/>
              <p:cNvSpPr/>
              <p:nvPr/>
            </p:nvSpPr>
            <p:spPr>
              <a:xfrm>
                <a:off x="10194808" y="2706806"/>
                <a:ext cx="369861" cy="36933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TW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</m:ctrlPr>
                        </m:sSubPr>
                        <m:e>
                          <m:r>
                            <a:rPr kumimoji="1" lang="en-US" altLang="zh-TW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𝑦</m:t>
                          </m:r>
                        </m:e>
                        <m:sub>
                          <m:r>
                            <a:rPr kumimoji="1" lang="en-US" altLang="zh-TW" b="0" i="1" smtClean="0">
                              <a:solidFill>
                                <a:srgbClr val="FF0000"/>
                              </a:solidFill>
                              <a:latin typeface="Cambria Math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zh-TW" altLang="en-US" dirty="0"/>
              </a:p>
            </p:txBody>
          </p:sp>
        </mc:Choice>
        <mc:Fallback xmlns="">
          <p:sp>
            <p:nvSpPr>
              <p:cNvPr id="14" name="矩形 1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94808" y="2706806"/>
                <a:ext cx="369861" cy="369332"/>
              </a:xfrm>
              <a:prstGeom prst="rect">
                <a:avLst/>
              </a:prstGeom>
              <a:blipFill rotWithShape="0">
                <a:blip r:embed="rId6"/>
                <a:stretch>
                  <a:fillRect b="-49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7588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  <p:bldP spid="13" grpId="0" animBg="1"/>
      <p:bldP spid="1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The Approach-Keywords Prediction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52450" y="1463675"/>
            <a:ext cx="10515600" cy="4351338"/>
          </a:xfrm>
        </p:spPr>
        <p:txBody>
          <a:bodyPr/>
          <a:lstStyle/>
          <a:p>
            <a:r>
              <a:rPr kumimoji="1" lang="en-US" altLang="zh-TW" dirty="0" smtClean="0"/>
              <a:t>What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label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distribution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looks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like?</a:t>
            </a:r>
          </a:p>
          <a:p>
            <a:pPr marL="0" indent="0">
              <a:buNone/>
            </a:pPr>
            <a:r>
              <a:rPr kumimoji="1" lang="en-US" altLang="zh-TW" dirty="0" smtClean="0"/>
              <a:t>	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079" y="1961804"/>
            <a:ext cx="10873842" cy="4754880"/>
          </a:xfrm>
          <a:prstGeom prst="rect">
            <a:avLst/>
          </a:prstGeom>
        </p:spPr>
      </p:pic>
      <p:sp>
        <p:nvSpPr>
          <p:cNvPr id="6" name="橢圓 5"/>
          <p:cNvSpPr/>
          <p:nvPr/>
        </p:nvSpPr>
        <p:spPr>
          <a:xfrm>
            <a:off x="3491345" y="1961804"/>
            <a:ext cx="931025" cy="831272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78146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Approach-Keywords Prediction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XGboost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Regressor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x2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(Simple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Ensemble: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voting)</a:t>
            </a:r>
          </a:p>
          <a:p>
            <a:r>
              <a:rPr kumimoji="1" lang="en-US" altLang="zh-TW" dirty="0" smtClean="0"/>
              <a:t>Weighted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Average</a:t>
            </a:r>
            <a:endParaRPr kumimoji="1"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792" y="3740267"/>
            <a:ext cx="5842404" cy="193082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矩形 7"/>
          <p:cNvSpPr/>
          <p:nvPr/>
        </p:nvSpPr>
        <p:spPr>
          <a:xfrm>
            <a:off x="7922942" y="3375641"/>
            <a:ext cx="1398380" cy="266007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2135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Outline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My Background</a:t>
            </a:r>
          </a:p>
          <a:p>
            <a:r>
              <a:rPr kumimoji="1" lang="en-US" altLang="zh-TW" dirty="0" smtClean="0"/>
              <a:t>Task Overview</a:t>
            </a:r>
          </a:p>
          <a:p>
            <a:r>
              <a:rPr kumimoji="1" lang="en-US" altLang="zh-TW" dirty="0" smtClean="0"/>
              <a:t>The Approach</a:t>
            </a:r>
          </a:p>
          <a:p>
            <a:r>
              <a:rPr kumimoji="1" lang="en-US" altLang="zh-TW" dirty="0" smtClean="0"/>
              <a:t>Feature Engineering</a:t>
            </a:r>
          </a:p>
          <a:p>
            <a:r>
              <a:rPr kumimoji="1" lang="en-US" altLang="zh-TW" dirty="0" smtClean="0"/>
              <a:t>Feature Importance</a:t>
            </a:r>
          </a:p>
          <a:p>
            <a:r>
              <a:rPr kumimoji="1" lang="en-US" altLang="zh-TW" dirty="0" smtClean="0"/>
              <a:t>Insights</a:t>
            </a:r>
          </a:p>
          <a:p>
            <a:r>
              <a:rPr kumimoji="1" lang="en-US" altLang="zh-TW" dirty="0" smtClean="0"/>
              <a:t>Conclusion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Future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work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82295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</a:t>
            </a:r>
            <a:endParaRPr kumimoji="1" lang="zh-TW" altLang="en-US" dirty="0"/>
          </a:p>
        </p:txBody>
      </p:sp>
      <p:sp>
        <p:nvSpPr>
          <p:cNvPr id="4" name="內容版面配置區 2"/>
          <p:cNvSpPr txBox="1">
            <a:spLocks/>
          </p:cNvSpPr>
          <p:nvPr/>
        </p:nvSpPr>
        <p:spPr>
          <a:xfrm>
            <a:off x="364671" y="142117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diagram </a:t>
            </a:r>
            <a:r>
              <a:rPr lang="en-US" altLang="zh-TW" dirty="0"/>
              <a:t>of my keywords recommendation system flow</a:t>
            </a:r>
            <a:endParaRPr kumimoji="1" lang="en-US" altLang="zh-TW" dirty="0" smtClean="0"/>
          </a:p>
        </p:txBody>
      </p:sp>
      <p:pic>
        <p:nvPicPr>
          <p:cNvPr id="9" name="內容版面配置區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671" y="1913708"/>
            <a:ext cx="10081727" cy="4451161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930227" y="3923539"/>
            <a:ext cx="2779101" cy="135482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8068867" y="4139288"/>
            <a:ext cx="3401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400" b="1" dirty="0">
                <a:solidFill>
                  <a:srgbClr val="FF0000"/>
                </a:solidFill>
              </a:rPr>
              <a:t>4</a:t>
            </a:r>
            <a:endParaRPr kumimoji="1" lang="zh-TW" alt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9747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The Approach-F1 score Maximization</a:t>
            </a:r>
            <a:endParaRPr kumimoji="1"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r>
                  <a:rPr kumimoji="1" lang="en-US" altLang="zh-TW" dirty="0" smtClean="0"/>
                  <a:t>In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this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task,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the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result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is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required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to</a:t>
                </a:r>
                <a:r>
                  <a:rPr kumimoji="1" lang="zh-TW" altLang="en-US" dirty="0"/>
                  <a:t> </a:t>
                </a:r>
                <a:r>
                  <a:rPr lang="zh-TW" altLang="zh-TW" dirty="0"/>
                  <a:t>recommend a </a:t>
                </a:r>
                <a:r>
                  <a:rPr lang="zh-TW" altLang="zh-TW" dirty="0" smtClean="0"/>
                  <a:t>list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of</a:t>
                </a:r>
                <a:r>
                  <a:rPr lang="zh-TW" altLang="zh-TW" dirty="0" smtClean="0"/>
                  <a:t> </a:t>
                </a:r>
                <a:r>
                  <a:rPr lang="zh-TW" altLang="zh-TW" dirty="0"/>
                  <a:t>best keywords for a given </a:t>
                </a:r>
                <a:r>
                  <a:rPr lang="zh-TW" altLang="zh-TW" dirty="0" smtClean="0"/>
                  <a:t>product</a:t>
                </a:r>
                <a:r>
                  <a:rPr lang="en-US" altLang="zh-TW" dirty="0" smtClean="0"/>
                  <a:t>.</a:t>
                </a:r>
                <a:endParaRPr kumimoji="1" lang="en-US" altLang="zh-TW" dirty="0" smtClean="0"/>
              </a:p>
              <a:p>
                <a:r>
                  <a:rPr lang="en-US" altLang="ja-JP" dirty="0"/>
                  <a:t>Thus, we needed </a:t>
                </a:r>
                <a:r>
                  <a:rPr lang="en-US" altLang="zh-TW" dirty="0"/>
                  <a:t>a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way</a:t>
                </a:r>
                <a:r>
                  <a:rPr lang="zh-TW" altLang="en-US" dirty="0"/>
                  <a:t> </a:t>
                </a:r>
                <a:r>
                  <a:rPr lang="en-US" altLang="ja-JP" dirty="0"/>
                  <a:t>to convert </a:t>
                </a:r>
                <a:r>
                  <a:rPr lang="en-US" altLang="zh-TW" dirty="0"/>
                  <a:t>keywords</a:t>
                </a:r>
                <a:r>
                  <a:rPr lang="zh-TW" altLang="en-US" dirty="0"/>
                  <a:t> </a:t>
                </a:r>
                <a:r>
                  <a:rPr lang="en-US" altLang="zh-TW" dirty="0"/>
                  <a:t>probabilities</a:t>
                </a:r>
                <a:r>
                  <a:rPr lang="zh-TW" altLang="en-US" dirty="0"/>
                  <a:t> </a:t>
                </a:r>
                <a:r>
                  <a:rPr lang="en-US" altLang="ja-JP" dirty="0"/>
                  <a:t>into binary (Yes/No) </a:t>
                </a:r>
                <a:r>
                  <a:rPr lang="en-US" altLang="zh-TW" dirty="0"/>
                  <a:t>scores </a:t>
                </a:r>
                <a:r>
                  <a:rPr lang="en-US" altLang="ja-JP" dirty="0" smtClean="0"/>
                  <a:t>.</a:t>
                </a:r>
                <a:endParaRPr lang="en-US" altLang="ja-JP" dirty="0"/>
              </a:p>
              <a:p>
                <a:pPr marL="457200" lvl="1" indent="0">
                  <a:buNone/>
                </a:pPr>
                <a:r>
                  <a:rPr kumimoji="1" lang="en-US" altLang="zh-TW" dirty="0"/>
                  <a:t>-Yes: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The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word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should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be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keyword.</a:t>
                </a:r>
              </a:p>
              <a:p>
                <a:pPr marL="457200" lvl="1" indent="0">
                  <a:buNone/>
                </a:pPr>
                <a:r>
                  <a:rPr kumimoji="1" lang="en-US" altLang="zh-TW" dirty="0"/>
                  <a:t>-No: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The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words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should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not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be</a:t>
                </a:r>
                <a:r>
                  <a:rPr kumimoji="1" lang="zh-TW" altLang="en-US" dirty="0"/>
                  <a:t> </a:t>
                </a:r>
                <a:r>
                  <a:rPr kumimoji="1" lang="en-US" altLang="zh-TW" dirty="0"/>
                  <a:t>keyword</a:t>
                </a:r>
                <a:r>
                  <a:rPr kumimoji="1" lang="en-US" altLang="zh-TW" dirty="0" smtClean="0"/>
                  <a:t>.</a:t>
                </a:r>
              </a:p>
              <a:p>
                <a:r>
                  <a:rPr kumimoji="1" lang="en-US" altLang="zh-TW" dirty="0" smtClean="0"/>
                  <a:t>F1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score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Maximization</a:t>
                </a:r>
                <a:r>
                  <a:rPr kumimoji="1" lang="zh-TW" altLang="en-US" dirty="0" smtClean="0"/>
                  <a:t> </a:t>
                </a:r>
                <a:r>
                  <a:rPr kumimoji="1" lang="en-US" altLang="zh-TW" dirty="0" smtClean="0"/>
                  <a:t>algorithm</a:t>
                </a:r>
              </a:p>
              <a:p>
                <a:pPr marL="457200" lvl="1" indent="0">
                  <a:buNone/>
                </a:pPr>
                <a:r>
                  <a:rPr kumimoji="1" lang="en-US" altLang="zh-TW" dirty="0" smtClean="0"/>
                  <a:t>-</a:t>
                </a:r>
                <a:r>
                  <a:rPr lang="en-US" altLang="zh-TW" dirty="0"/>
                  <a:t>given posteriors P = [p_1, p_2, ... , p_n], where p_1 &gt; p_2 &gt; ... &gt; </a:t>
                </a:r>
                <a:r>
                  <a:rPr lang="en-US" altLang="zh-TW" dirty="0" smtClean="0"/>
                  <a:t>p_n</a:t>
                </a:r>
                <a:r>
                  <a:rPr lang="en-US" altLang="zh-TW" dirty="0"/>
                  <a:t>.</a:t>
                </a:r>
                <a:r>
                  <a:rPr lang="zh-TW" altLang="en-US" dirty="0" smtClean="0"/>
                  <a:t> </a:t>
                </a:r>
                <a:endParaRPr lang="en-US" altLang="zh-TW" dirty="0" smtClean="0"/>
              </a:p>
              <a:p>
                <a:pPr marL="457200" lvl="1" indent="0">
                  <a:buNone/>
                </a:pPr>
                <a:r>
                  <a:rPr lang="en-US" altLang="zh-TW" dirty="0" smtClean="0">
                    <a:ea typeface="Cambria Math" charset="0"/>
                    <a:cs typeface="Cambria Math" charset="0"/>
                  </a:rPr>
                  <a:t>0.0</a:t>
                </a:r>
                <a:r>
                  <a:rPr lang="zh-TW" altLang="en-US" dirty="0" smtClean="0">
                    <a:ea typeface="Cambria Math" charset="0"/>
                    <a:cs typeface="Cambria Math" charset="0"/>
                  </a:rPr>
                  <a:t> </a:t>
                </a:r>
                <a:r>
                  <a:rPr lang="en-US" altLang="zh-TW" dirty="0" smtClean="0">
                    <a:ea typeface="Cambria Math" charset="0"/>
                    <a:cs typeface="Cambria Math" charset="0"/>
                  </a:rPr>
                  <a:t>&lt;=</a:t>
                </a:r>
                <a:r>
                  <a:rPr lang="zh-TW" altLang="en-US" dirty="0" smtClean="0">
                    <a:ea typeface="Cambria Math" charset="0"/>
                    <a:cs typeface="Cambria Math" charset="0"/>
                  </a:rPr>
                  <a:t> </a:t>
                </a:r>
                <a14:m>
                  <m:oMath xmlns:m="http://schemas.openxmlformats.org/officeDocument/2006/math">
                    <m:r>
                      <a:rPr lang="zh-TW" alt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∀</m:t>
                    </m:r>
                    <m:r>
                      <m:rPr>
                        <m:nor/>
                      </m:rPr>
                      <a:rPr lang="en-US" altLang="zh-TW" dirty="0"/>
                      <m:t>p</m:t>
                    </m:r>
                    <m:r>
                      <m:rPr>
                        <m:nor/>
                      </m:rPr>
                      <a:rPr lang="en-US" altLang="zh-TW" dirty="0"/>
                      <m:t>_</m:t>
                    </m:r>
                    <m:r>
                      <m:rPr>
                        <m:nor/>
                      </m:rPr>
                      <a:rPr lang="en-US" altLang="zh-TW" b="0" i="0" dirty="0" smtClean="0"/>
                      <m:t>i</m:t>
                    </m:r>
                    <m:r>
                      <m:rPr>
                        <m:nor/>
                      </m:rPr>
                      <a:rPr lang="en-US" altLang="zh-TW" b="0" i="0" dirty="0" smtClean="0"/>
                      <m:t>,</m:t>
                    </m:r>
                    <m:r>
                      <m:rPr>
                        <m:nor/>
                      </m:rPr>
                      <a:rPr lang="zh-TW" altLang="en-US" b="0" i="0" dirty="0" smtClean="0"/>
                      <m:t> </m:t>
                    </m:r>
                  </m:oMath>
                </a14:m>
                <a:r>
                  <a:rPr lang="en-US" altLang="zh-TW" dirty="0" smtClean="0"/>
                  <a:t>I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=1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~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n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&lt;=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1.0,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to</a:t>
                </a:r>
                <a:r>
                  <a:rPr lang="zh-TW" altLang="en-US" dirty="0" smtClean="0"/>
                  <a:t> </a:t>
                </a:r>
                <a:r>
                  <a:rPr lang="en-US" altLang="zh-TW" dirty="0" smtClean="0"/>
                  <a:t>choose</a:t>
                </a:r>
                <a:r>
                  <a:rPr lang="zh-TW" altLang="en-US" dirty="0" smtClean="0"/>
                  <a:t> </a:t>
                </a:r>
                <a:r>
                  <a:rPr lang="en-US" altLang="zh-TW" dirty="0"/>
                  <a:t>the keywords subset with maximum expected </a:t>
                </a:r>
                <a:r>
                  <a:rPr lang="en-US" altLang="zh-TW" dirty="0" smtClean="0"/>
                  <a:t>F1-score.</a:t>
                </a:r>
                <a:r>
                  <a:rPr lang="en-US" altLang="zh-TW" dirty="0"/>
                  <a:t/>
                </a:r>
                <a:br>
                  <a:rPr lang="en-US" altLang="zh-TW" dirty="0"/>
                </a:br>
                <a:endParaRPr kumimoji="1" lang="en-US" altLang="zh-TW" dirty="0" smtClean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 l="-1043" t="-308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121248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The Approach-F1 score </a:t>
            </a:r>
            <a:r>
              <a:rPr kumimoji="1" lang="en-US" altLang="zh-TW" dirty="0" smtClean="0"/>
              <a:t>Maximization(Case</a:t>
            </a:r>
            <a:r>
              <a:rPr kumimoji="1" lang="zh-TW" altLang="en-US" dirty="0"/>
              <a:t> </a:t>
            </a:r>
            <a:r>
              <a:rPr kumimoji="1" lang="en-US" altLang="zh-TW" dirty="0" smtClean="0"/>
              <a:t>Explanation)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Let’s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saying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we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have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product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name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“superdry</a:t>
            </a:r>
            <a:r>
              <a:rPr kumimoji="1" lang="zh-TW" altLang="en-US" dirty="0" smtClean="0"/>
              <a:t> 灰色</a:t>
            </a:r>
            <a:r>
              <a:rPr kumimoji="1" lang="en-US" altLang="zh-TW" dirty="0"/>
              <a:t>t</a:t>
            </a:r>
            <a:r>
              <a:rPr kumimoji="1" lang="zh-TW" altLang="en-US" dirty="0" smtClean="0"/>
              <a:t>恤</a:t>
            </a:r>
            <a:r>
              <a:rPr kumimoji="1" lang="en-US" altLang="zh-TW" dirty="0" smtClean="0"/>
              <a:t>”,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and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..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0657" y="3049358"/>
            <a:ext cx="5630943" cy="1903872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7473491" y="2786705"/>
            <a:ext cx="1398380" cy="266007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32722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The Approach-F1 score Maximization(Case</a:t>
            </a:r>
            <a:r>
              <a:rPr kumimoji="1" lang="zh-TW" altLang="en-US" dirty="0"/>
              <a:t> </a:t>
            </a:r>
            <a:r>
              <a:rPr kumimoji="1" lang="en-US" altLang="zh-TW" dirty="0"/>
              <a:t>Explanation)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714" y="1690688"/>
            <a:ext cx="10181095" cy="479423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728664" y="2645057"/>
            <a:ext cx="11587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[superdry]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6322878" y="2462369"/>
            <a:ext cx="156074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[superdry,</a:t>
            </a:r>
            <a:r>
              <a:rPr kumimoji="1" lang="en-US" altLang="zh-TW" dirty="0"/>
              <a:t> t</a:t>
            </a:r>
            <a:r>
              <a:rPr kumimoji="1" lang="zh-TW" altLang="en-US" dirty="0"/>
              <a:t>恤</a:t>
            </a:r>
            <a:r>
              <a:rPr lang="en-US" altLang="zh-TW" dirty="0" smtClean="0"/>
              <a:t>]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8746789" y="3014389"/>
            <a:ext cx="21330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[superdry,</a:t>
            </a:r>
            <a:r>
              <a:rPr kumimoji="1" lang="en-US" altLang="zh-TW" dirty="0"/>
              <a:t> t</a:t>
            </a:r>
            <a:r>
              <a:rPr kumimoji="1" lang="zh-TW" altLang="en-US" dirty="0" smtClean="0"/>
              <a:t>恤</a:t>
            </a:r>
            <a:r>
              <a:rPr kumimoji="1" lang="en-US" altLang="zh-TW" dirty="0" smtClean="0"/>
              <a:t>,</a:t>
            </a:r>
            <a:r>
              <a:rPr kumimoji="1" lang="zh-TW" altLang="en-US" dirty="0" smtClean="0"/>
              <a:t> 灰色</a:t>
            </a:r>
            <a:r>
              <a:rPr lang="en-US" altLang="zh-TW" dirty="0" smtClean="0"/>
              <a:t>]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4643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Feature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Engineering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I </a:t>
            </a:r>
            <a:r>
              <a:rPr lang="en-US" altLang="zh-TW" dirty="0"/>
              <a:t>created four types of features</a:t>
            </a:r>
            <a:r>
              <a:rPr lang="en-US" altLang="zh-TW" dirty="0" smtClean="0"/>
              <a:t>.</a:t>
            </a:r>
          </a:p>
          <a:p>
            <a:pPr lvl="1">
              <a:lnSpc>
                <a:spcPct val="150000"/>
              </a:lnSpc>
            </a:pPr>
            <a:r>
              <a:rPr lang="en-US" altLang="zh-TW" b="1" dirty="0"/>
              <a:t>Category features</a:t>
            </a:r>
            <a:r>
              <a:rPr lang="en-US" altLang="zh-TW" dirty="0"/>
              <a:t> - What is the product’s category?</a:t>
            </a:r>
          </a:p>
          <a:p>
            <a:pPr lvl="1">
              <a:lnSpc>
                <a:spcPct val="150000"/>
              </a:lnSpc>
            </a:pPr>
            <a:r>
              <a:rPr lang="en-US" altLang="zh-TW" b="1" dirty="0"/>
              <a:t>Product Name x word features</a:t>
            </a:r>
            <a:r>
              <a:rPr lang="en-US" altLang="zh-TW" dirty="0"/>
              <a:t> - What’s the relationship between a specific product name and </a:t>
            </a:r>
            <a:r>
              <a:rPr lang="en-US" altLang="zh-TW" dirty="0" smtClean="0"/>
              <a:t>words</a:t>
            </a:r>
            <a:r>
              <a:rPr lang="en-US" altLang="zh-TW" dirty="0"/>
              <a:t>?</a:t>
            </a:r>
          </a:p>
          <a:p>
            <a:pPr lvl="1">
              <a:lnSpc>
                <a:spcPct val="150000"/>
              </a:lnSpc>
            </a:pPr>
            <a:r>
              <a:rPr lang="en-US" altLang="zh-TW" b="1" dirty="0"/>
              <a:t>Hot Search features</a:t>
            </a:r>
            <a:r>
              <a:rPr lang="en-US" altLang="zh-TW" dirty="0"/>
              <a:t> - How well the </a:t>
            </a:r>
            <a:r>
              <a:rPr lang="en-US" altLang="zh-TW" dirty="0" smtClean="0"/>
              <a:t>words </a:t>
            </a:r>
            <a:r>
              <a:rPr lang="en-US" altLang="zh-TW" dirty="0"/>
              <a:t>are searched by users?</a:t>
            </a:r>
          </a:p>
          <a:p>
            <a:pPr lvl="1">
              <a:lnSpc>
                <a:spcPct val="150000"/>
              </a:lnSpc>
            </a:pPr>
            <a:r>
              <a:rPr lang="en-US" altLang="zh-TW" b="1" dirty="0"/>
              <a:t>Semantic features</a:t>
            </a:r>
            <a:r>
              <a:rPr lang="en-US" altLang="zh-TW" dirty="0"/>
              <a:t> - What are the semantics of the extracted words?</a:t>
            </a:r>
          </a:p>
          <a:p>
            <a:pPr lvl="1">
              <a:lnSpc>
                <a:spcPct val="150000"/>
              </a:lnSpc>
            </a:pP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171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8200" y="105313"/>
            <a:ext cx="10515600" cy="1325563"/>
          </a:xfrm>
        </p:spPr>
        <p:txBody>
          <a:bodyPr/>
          <a:lstStyle/>
          <a:p>
            <a:r>
              <a:rPr kumimoji="1" lang="en-US" altLang="zh-TW" dirty="0" smtClean="0"/>
              <a:t>Feature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Importance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29712" y="1267686"/>
            <a:ext cx="10515600" cy="5210606"/>
          </a:xfrm>
        </p:spPr>
        <p:txBody>
          <a:bodyPr/>
          <a:lstStyle/>
          <a:p>
            <a:pPr marL="342900" lvl="1" indent="-342900">
              <a:lnSpc>
                <a:spcPct val="100000"/>
              </a:lnSpc>
              <a:spcBef>
                <a:spcPts val="0"/>
              </a:spcBef>
            </a:pPr>
            <a:r>
              <a:rPr lang="en-US" altLang="zh-TW" dirty="0"/>
              <a:t>Which features </a:t>
            </a:r>
            <a:r>
              <a:rPr lang="en-US" altLang="zh-TW" dirty="0" smtClean="0"/>
              <a:t>are</a:t>
            </a:r>
            <a:r>
              <a:rPr lang="zh-TW" altLang="en-US" dirty="0" smtClean="0"/>
              <a:t> </a:t>
            </a:r>
            <a:r>
              <a:rPr lang="en-US" altLang="zh-TW" dirty="0" smtClean="0"/>
              <a:t>the </a:t>
            </a:r>
            <a:r>
              <a:rPr lang="en-US" altLang="zh-TW" dirty="0"/>
              <a:t>most </a:t>
            </a:r>
            <a:r>
              <a:rPr lang="en-US" altLang="zh-TW" dirty="0" smtClean="0"/>
              <a:t>significant?</a:t>
            </a:r>
            <a:endParaRPr lang="en-US" altLang="zh-TW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712" y="1844297"/>
            <a:ext cx="11353799" cy="4899557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491778" y="3394129"/>
            <a:ext cx="517263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en-US" altLang="zh-TW" dirty="0"/>
              <a:t>For example, a product name, “</a:t>
            </a:r>
            <a:r>
              <a:rPr lang="zh-TW" altLang="en-US" dirty="0"/>
              <a:t>蘋果手機大特賣”</a:t>
            </a:r>
            <a:r>
              <a:rPr lang="en-US" altLang="zh-TW" dirty="0"/>
              <a:t>, </a:t>
            </a:r>
            <a:endParaRPr lang="en-US" altLang="zh-TW" dirty="0" smtClean="0"/>
          </a:p>
          <a:p>
            <a:pPr>
              <a:defRPr/>
            </a:pPr>
            <a:r>
              <a:rPr lang="en-US" altLang="zh-TW" dirty="0" smtClean="0"/>
              <a:t>then </a:t>
            </a:r>
            <a:r>
              <a:rPr lang="en-US" altLang="zh-TW" dirty="0"/>
              <a:t>the position of extracted words of “</a:t>
            </a:r>
            <a:r>
              <a:rPr lang="zh-TW" altLang="en-US" dirty="0"/>
              <a:t>蘋果” </a:t>
            </a:r>
            <a:r>
              <a:rPr lang="en-US" altLang="zh-TW" dirty="0"/>
              <a:t>is 1, </a:t>
            </a:r>
            <a:endParaRPr lang="en-US" altLang="zh-TW" dirty="0" smtClean="0"/>
          </a:p>
          <a:p>
            <a:pPr>
              <a:defRPr/>
            </a:pPr>
            <a:r>
              <a:rPr lang="en-US" altLang="zh-TW" dirty="0" smtClean="0"/>
              <a:t>the </a:t>
            </a:r>
            <a:r>
              <a:rPr lang="en-US" altLang="zh-TW" dirty="0"/>
              <a:t>position of extracted words of “</a:t>
            </a:r>
            <a:r>
              <a:rPr lang="zh-TW" altLang="en-US" dirty="0"/>
              <a:t>手機” </a:t>
            </a:r>
            <a:r>
              <a:rPr lang="en-US" altLang="zh-TW" dirty="0"/>
              <a:t>is 2, </a:t>
            </a:r>
            <a:endParaRPr lang="en-US" altLang="zh-TW" dirty="0" smtClean="0"/>
          </a:p>
          <a:p>
            <a:pPr>
              <a:defRPr/>
            </a:pPr>
            <a:r>
              <a:rPr lang="en-US" altLang="zh-TW" dirty="0" smtClean="0"/>
              <a:t>and </a:t>
            </a:r>
            <a:r>
              <a:rPr lang="en-US" altLang="zh-TW" dirty="0"/>
              <a:t>so on.</a:t>
            </a:r>
          </a:p>
        </p:txBody>
      </p:sp>
      <p:cxnSp>
        <p:nvCxnSpPr>
          <p:cNvPr id="10" name="直線箭頭接點 9"/>
          <p:cNvCxnSpPr/>
          <p:nvPr/>
        </p:nvCxnSpPr>
        <p:spPr>
          <a:xfrm>
            <a:off x="2526224" y="3285641"/>
            <a:ext cx="3965554" cy="2479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字方塊 16"/>
          <p:cNvSpPr txBox="1"/>
          <p:nvPr/>
        </p:nvSpPr>
        <p:spPr>
          <a:xfrm>
            <a:off x="6334212" y="4740838"/>
            <a:ext cx="517263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altLang="zh-TW" dirty="0"/>
              <a:t>For example, the length of extracted words given “</a:t>
            </a:r>
            <a:r>
              <a:rPr lang="zh-TW" altLang="en-US" dirty="0"/>
              <a:t>蘋果手機大特賣” </a:t>
            </a:r>
            <a:r>
              <a:rPr lang="en-US" altLang="zh-TW" dirty="0"/>
              <a:t>is 3 since it has separately 3 extracted words: “</a:t>
            </a:r>
            <a:r>
              <a:rPr lang="zh-TW" altLang="en-US" dirty="0"/>
              <a:t>頻果”</a:t>
            </a:r>
            <a:r>
              <a:rPr lang="en-US" altLang="zh-TW" dirty="0"/>
              <a:t>, “</a:t>
            </a:r>
            <a:r>
              <a:rPr lang="zh-TW" altLang="en-US" dirty="0"/>
              <a:t>手機”</a:t>
            </a:r>
            <a:r>
              <a:rPr lang="en-US" altLang="zh-TW" dirty="0"/>
              <a:t>, and “</a:t>
            </a:r>
            <a:r>
              <a:rPr lang="zh-TW" altLang="en-US" dirty="0"/>
              <a:t>大特賣”</a:t>
            </a:r>
            <a:r>
              <a:rPr lang="en-US" altLang="zh-TW" dirty="0"/>
              <a:t>.</a:t>
            </a:r>
          </a:p>
        </p:txBody>
      </p:sp>
      <p:cxnSp>
        <p:nvCxnSpPr>
          <p:cNvPr id="18" name="直線箭頭接點 17"/>
          <p:cNvCxnSpPr/>
          <p:nvPr/>
        </p:nvCxnSpPr>
        <p:spPr>
          <a:xfrm>
            <a:off x="2355742" y="3821122"/>
            <a:ext cx="3978470" cy="105920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17" grpId="0"/>
      <p:bldP spid="17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Insights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1131" y="534637"/>
            <a:ext cx="5118100" cy="23114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6131" y="4001386"/>
            <a:ext cx="4483100" cy="2667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4183" y="4449627"/>
            <a:ext cx="4267200" cy="2019300"/>
          </a:xfrm>
          <a:prstGeom prst="rect">
            <a:avLst/>
          </a:prstGeom>
        </p:spPr>
      </p:pic>
      <p:sp>
        <p:nvSpPr>
          <p:cNvPr id="8" name="內容版面配置區 2"/>
          <p:cNvSpPr>
            <a:spLocks noGrp="1"/>
          </p:cNvSpPr>
          <p:nvPr>
            <p:ph idx="1"/>
          </p:nvPr>
        </p:nvSpPr>
        <p:spPr>
          <a:xfrm>
            <a:off x="698715" y="1520474"/>
            <a:ext cx="10515600" cy="5210606"/>
          </a:xfrm>
        </p:spPr>
        <p:txBody>
          <a:bodyPr/>
          <a:lstStyle/>
          <a:p>
            <a:pPr marL="342900" lvl="1" indent="-342900">
              <a:lnSpc>
                <a:spcPct val="150000"/>
              </a:lnSpc>
              <a:spcBef>
                <a:spcPts val="0"/>
              </a:spcBef>
            </a:pPr>
            <a:r>
              <a:rPr lang="en-US" altLang="zh-TW" dirty="0" smtClean="0"/>
              <a:t>Why</a:t>
            </a:r>
            <a:r>
              <a:rPr lang="zh-TW" altLang="en-US" dirty="0"/>
              <a:t> </a:t>
            </a:r>
            <a:r>
              <a:rPr lang="en-US" altLang="zh-TW" dirty="0" smtClean="0"/>
              <a:t>consider</a:t>
            </a:r>
            <a:r>
              <a:rPr lang="zh-TW" altLang="en-US" dirty="0" smtClean="0"/>
              <a:t> </a:t>
            </a:r>
            <a:r>
              <a:rPr lang="en-US" altLang="zh-TW" dirty="0" smtClean="0"/>
              <a:t>semantic</a:t>
            </a:r>
            <a:r>
              <a:rPr lang="zh-TW" altLang="en-US" dirty="0" smtClean="0"/>
              <a:t> </a:t>
            </a:r>
            <a:r>
              <a:rPr lang="en-US" altLang="zh-TW" dirty="0" smtClean="0"/>
              <a:t>features?</a:t>
            </a:r>
          </a:p>
          <a:p>
            <a:pPr marL="800100" lvl="2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zh-TW" dirty="0" smtClean="0"/>
              <a:t>Many</a:t>
            </a:r>
            <a:r>
              <a:rPr lang="zh-TW" altLang="en-US" dirty="0" smtClean="0"/>
              <a:t> </a:t>
            </a:r>
            <a:r>
              <a:rPr lang="en-US" altLang="zh-TW" dirty="0" smtClean="0"/>
              <a:t>Synonyms</a:t>
            </a:r>
          </a:p>
          <a:p>
            <a:pPr marL="1257300" lvl="3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zh-TW" altLang="en-US" dirty="0" smtClean="0"/>
              <a:t>三星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samsung</a:t>
            </a:r>
          </a:p>
          <a:p>
            <a:pPr marL="1257300" lvl="3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zh-TW" dirty="0"/>
              <a:t>a</a:t>
            </a:r>
            <a:r>
              <a:rPr lang="en-US" altLang="zh-TW" dirty="0" smtClean="0"/>
              <a:t>pple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</a:t>
            </a:r>
            <a:r>
              <a:rPr lang="en-US" altLang="zh-TW" dirty="0" smtClean="0"/>
              <a:t>I</a:t>
            </a:r>
            <a:r>
              <a:rPr lang="zh-TW" altLang="en-US" dirty="0" smtClean="0"/>
              <a:t> </a:t>
            </a:r>
            <a:r>
              <a:rPr lang="en-US" altLang="zh-TW" dirty="0" smtClean="0"/>
              <a:t>phone</a:t>
            </a:r>
          </a:p>
          <a:p>
            <a:pPr marL="1257300" lvl="3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zh-TW" dirty="0" smtClean="0"/>
              <a:t>nike</a:t>
            </a:r>
            <a:r>
              <a:rPr lang="zh-TW" altLang="en-US" dirty="0" smtClean="0"/>
              <a:t> </a:t>
            </a:r>
            <a:r>
              <a:rPr lang="en-US" altLang="zh-TW" dirty="0" smtClean="0"/>
              <a:t>and</a:t>
            </a:r>
            <a:r>
              <a:rPr lang="zh-TW" altLang="en-US" dirty="0" smtClean="0"/>
              <a:t> 耐吉</a:t>
            </a:r>
            <a:endParaRPr lang="en-US" altLang="zh-TW" dirty="0" smtClean="0"/>
          </a:p>
          <a:p>
            <a:pPr marL="800100" lvl="2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altLang="zh-TW" dirty="0" smtClean="0"/>
              <a:t>Inefficiently</a:t>
            </a:r>
            <a:r>
              <a:rPr lang="zh-TW" altLang="en-US" dirty="0" smtClean="0"/>
              <a:t> </a:t>
            </a:r>
            <a:r>
              <a:rPr lang="en-US" altLang="zh-TW" dirty="0"/>
              <a:t>t</a:t>
            </a:r>
            <a:r>
              <a:rPr lang="en-US" altLang="zh-TW" dirty="0" smtClean="0"/>
              <a:t>o</a:t>
            </a:r>
            <a:r>
              <a:rPr lang="zh-TW" altLang="en-US" dirty="0" smtClean="0"/>
              <a:t> </a:t>
            </a:r>
            <a:r>
              <a:rPr lang="en-US" altLang="zh-TW" dirty="0" smtClean="0"/>
              <a:t>write</a:t>
            </a:r>
            <a:r>
              <a:rPr lang="zh-TW" altLang="en-US" dirty="0" smtClean="0"/>
              <a:t>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lot</a:t>
            </a:r>
            <a:r>
              <a:rPr lang="zh-TW" altLang="en-US" dirty="0" smtClean="0"/>
              <a:t> </a:t>
            </a:r>
            <a:r>
              <a:rPr lang="en-US" altLang="zh-TW" dirty="0" smtClean="0"/>
              <a:t>of</a:t>
            </a:r>
            <a:r>
              <a:rPr lang="zh-TW" altLang="en-US" dirty="0" smtClean="0"/>
              <a:t> </a:t>
            </a:r>
            <a:r>
              <a:rPr lang="en-US" altLang="zh-TW" dirty="0" smtClean="0"/>
              <a:t>if-else</a:t>
            </a:r>
            <a:r>
              <a:rPr lang="zh-TW" altLang="en-US" dirty="0" smtClean="0"/>
              <a:t> </a:t>
            </a:r>
            <a:r>
              <a:rPr lang="en-US" altLang="zh-TW" dirty="0" smtClean="0"/>
              <a:t>statements</a:t>
            </a:r>
            <a:r>
              <a:rPr lang="zh-TW" altLang="en-US" dirty="0" smtClean="0"/>
              <a:t> </a:t>
            </a:r>
            <a:r>
              <a:rPr lang="zh-TW" altLang="en-US" dirty="0" smtClean="0">
                <a:sym typeface="Wingdings"/>
              </a:rPr>
              <a:t></a:t>
            </a:r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87095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en-US" altLang="zh-TW" dirty="0" smtClean="0"/>
              <a:t>Experiments</a:t>
            </a:r>
            <a:r>
              <a:rPr kumimoji="1" lang="en-US" altLang="zh-TW" dirty="0"/>
              <a:t/>
            </a:r>
            <a:br>
              <a:rPr kumimoji="1" lang="en-US" altLang="zh-TW" dirty="0"/>
            </a:br>
            <a:endParaRPr kumimoji="1"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690688"/>
            <a:ext cx="8536278" cy="283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2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TW" dirty="0" smtClean="0"/>
              <a:t/>
            </a:r>
            <a:br>
              <a:rPr kumimoji="1" lang="en-US" altLang="zh-TW" dirty="0" smtClean="0"/>
            </a:br>
            <a:r>
              <a:rPr kumimoji="1" lang="en-US" altLang="zh-TW" dirty="0" smtClean="0"/>
              <a:t>Conclusion </a:t>
            </a:r>
            <a:r>
              <a:rPr kumimoji="1" lang="en-US" altLang="zh-TW" dirty="0"/>
              <a:t>and Future work</a:t>
            </a:r>
            <a:br>
              <a:rPr kumimoji="1" lang="en-US" altLang="zh-TW" dirty="0"/>
            </a:br>
            <a:r>
              <a:rPr lang="en-US" altLang="zh-TW" dirty="0"/>
              <a:t/>
            </a:r>
            <a:br>
              <a:rPr lang="en-US" altLang="zh-TW" dirty="0"/>
            </a:br>
            <a:endParaRPr lang="en-US" altLang="zh-TW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I designed an algorithm </a:t>
            </a:r>
            <a:r>
              <a:rPr lang="en-US" altLang="zh-TW" dirty="0" smtClean="0"/>
              <a:t>to </a:t>
            </a:r>
            <a:r>
              <a:rPr lang="en-US" altLang="zh-TW" dirty="0"/>
              <a:t>implement a keyword recommendation </a:t>
            </a:r>
            <a:r>
              <a:rPr lang="en-US" altLang="zh-TW" dirty="0" smtClean="0"/>
              <a:t>system,</a:t>
            </a:r>
            <a:r>
              <a:rPr lang="zh-TW" altLang="en-US" dirty="0" smtClean="0"/>
              <a:t> </a:t>
            </a:r>
            <a:r>
              <a:rPr lang="en-US" altLang="zh-TW" dirty="0" smtClean="0"/>
              <a:t>integrating:</a:t>
            </a:r>
          </a:p>
          <a:p>
            <a:pPr lvl="1">
              <a:buFontTx/>
              <a:buChar char="-"/>
            </a:pPr>
            <a:r>
              <a:rPr lang="en-US" altLang="zh-TW" dirty="0" smtClean="0"/>
              <a:t>Jieba</a:t>
            </a:r>
          </a:p>
          <a:p>
            <a:pPr lvl="1">
              <a:buFontTx/>
              <a:buChar char="-"/>
            </a:pPr>
            <a:r>
              <a:rPr lang="en-US" altLang="zh-TW" dirty="0" smtClean="0"/>
              <a:t>Gensim</a:t>
            </a:r>
          </a:p>
          <a:p>
            <a:pPr lvl="1">
              <a:buFontTx/>
              <a:buChar char="-"/>
            </a:pPr>
            <a:r>
              <a:rPr lang="en-US" altLang="zh-TW" dirty="0" smtClean="0"/>
              <a:t>Xgboost </a:t>
            </a:r>
          </a:p>
          <a:p>
            <a:r>
              <a:rPr lang="en-US" altLang="zh-TW" dirty="0" smtClean="0"/>
              <a:t>f1 </a:t>
            </a:r>
            <a:r>
              <a:rPr lang="en-US" altLang="zh-TW" dirty="0"/>
              <a:t>score </a:t>
            </a:r>
            <a:r>
              <a:rPr lang="en-US" altLang="zh-TW" dirty="0" smtClean="0"/>
              <a:t>maximization:</a:t>
            </a:r>
            <a:r>
              <a:rPr lang="zh-TW" altLang="en-US" dirty="0" smtClean="0"/>
              <a:t> </a:t>
            </a:r>
            <a:r>
              <a:rPr lang="en-US" altLang="zh-TW" dirty="0"/>
              <a:t>to </a:t>
            </a:r>
            <a:r>
              <a:rPr lang="en-US" altLang="zh-TW" dirty="0" smtClean="0"/>
              <a:t>determine</a:t>
            </a:r>
            <a:r>
              <a:rPr lang="zh-TW" altLang="en-US" dirty="0" smtClean="0"/>
              <a:t> </a:t>
            </a:r>
            <a:r>
              <a:rPr kumimoji="1" lang="en-US" altLang="zh-TW" dirty="0"/>
              <a:t>a</a:t>
            </a:r>
            <a:r>
              <a:rPr kumimoji="1" lang="zh-TW" altLang="en-US" dirty="0"/>
              <a:t> </a:t>
            </a:r>
            <a:r>
              <a:rPr kumimoji="1" lang="en-US" altLang="zh-TW" dirty="0"/>
              <a:t>list</a:t>
            </a:r>
            <a:r>
              <a:rPr kumimoji="1" lang="zh-TW" altLang="en-US" dirty="0"/>
              <a:t> </a:t>
            </a:r>
            <a:r>
              <a:rPr kumimoji="1" lang="en-US" altLang="zh-TW" dirty="0"/>
              <a:t>of</a:t>
            </a:r>
            <a:r>
              <a:rPr kumimoji="1" lang="zh-TW" altLang="en-US" dirty="0"/>
              <a:t> </a:t>
            </a:r>
            <a:r>
              <a:rPr kumimoji="1" lang="en-US" altLang="zh-TW" dirty="0"/>
              <a:t>best</a:t>
            </a:r>
            <a:r>
              <a:rPr kumimoji="1" lang="zh-TW" altLang="en-US" dirty="0"/>
              <a:t> </a:t>
            </a:r>
            <a:r>
              <a:rPr kumimoji="1" lang="en-US" altLang="zh-TW" dirty="0"/>
              <a:t>keywords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 smtClean="0"/>
              <a:t>Validating</a:t>
            </a:r>
            <a:r>
              <a:rPr lang="zh-TW" altLang="en-US" dirty="0" smtClean="0"/>
              <a:t> </a:t>
            </a:r>
            <a:r>
              <a:rPr lang="en-US" altLang="zh-TW" dirty="0" smtClean="0"/>
              <a:t>RMSE:</a:t>
            </a:r>
            <a:r>
              <a:rPr lang="zh-TW" altLang="en-US" dirty="0" smtClean="0"/>
              <a:t> </a:t>
            </a:r>
            <a:r>
              <a:rPr lang="en-US" altLang="zh-TW" dirty="0" smtClean="0"/>
              <a:t>0.065,</a:t>
            </a:r>
            <a:r>
              <a:rPr lang="zh-TW" altLang="en-US" dirty="0" smtClean="0"/>
              <a:t> </a:t>
            </a:r>
            <a:r>
              <a:rPr lang="en-US" altLang="zh-TW" dirty="0" smtClean="0"/>
              <a:t>demonstrating </a:t>
            </a:r>
            <a:r>
              <a:rPr lang="en-US" altLang="zh-TW" dirty="0"/>
              <a:t>that predicting ratio that users used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certain </a:t>
            </a:r>
            <a:r>
              <a:rPr lang="en-US" altLang="zh-TW" dirty="0"/>
              <a:t>word to look for products </a:t>
            </a:r>
            <a:r>
              <a:rPr lang="en-US" altLang="zh-TW" dirty="0" smtClean="0"/>
              <a:t>is achievable.</a:t>
            </a:r>
          </a:p>
          <a:p>
            <a:r>
              <a:rPr lang="en-US" altLang="zh-TW" dirty="0" smtClean="0"/>
              <a:t>A practical </a:t>
            </a:r>
            <a:r>
              <a:rPr lang="en-US" altLang="zh-TW" dirty="0"/>
              <a:t>strategy </a:t>
            </a:r>
            <a:r>
              <a:rPr lang="en-US" altLang="zh-TW" dirty="0" smtClean="0"/>
              <a:t>to </a:t>
            </a:r>
            <a:r>
              <a:rPr lang="en-US" altLang="zh-TW" dirty="0"/>
              <a:t>convert probabilities into list of best </a:t>
            </a:r>
            <a:r>
              <a:rPr lang="en-US" altLang="zh-TW" dirty="0" smtClean="0"/>
              <a:t>keywords.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7301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3649820" y="3501008"/>
            <a:ext cx="40527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i="1" dirty="0" smtClean="0">
                <a:latin typeface="Helvetica" charset="0"/>
                <a:ea typeface="Helvetica" charset="0"/>
                <a:cs typeface="Helvetica" charset="0"/>
              </a:rPr>
              <a:t>Thank you for your listening.</a:t>
            </a:r>
            <a:endParaRPr lang="en-US" sz="2400" i="1" dirty="0">
              <a:latin typeface="Helvetica" charset="0"/>
              <a:ea typeface="Helvetica" charset="0"/>
              <a:cs typeface="Helvetica" charset="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5316136" y="2276872"/>
            <a:ext cx="3456384" cy="822305"/>
          </a:xfrm>
          <a:prstGeom prst="wedgeEllipseCallout">
            <a:avLst>
              <a:gd name="adj1" fmla="val -22017"/>
              <a:gd name="adj2" fmla="val 90715"/>
            </a:avLst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latin typeface="Helvetica" charset="0"/>
                <a:ea typeface="Helvetica" charset="0"/>
                <a:cs typeface="Helvetica" charset="0"/>
              </a:rPr>
              <a:t>Q&amp;A</a:t>
            </a:r>
            <a:endParaRPr lang="en-US" sz="3200" dirty="0">
              <a:latin typeface="Helvetica" charset="0"/>
              <a:ea typeface="Helvetica" charset="0"/>
              <a:cs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03455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My Background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en-US" altLang="zh-TW" dirty="0" smtClean="0"/>
              <a:t>Master of Electrical Engineering(NTU)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 smtClean="0"/>
              <a:t>Lover of Data Scientist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 smtClean="0"/>
              <a:t>Passion for E-commerce</a:t>
            </a:r>
          </a:p>
          <a:p>
            <a:pPr>
              <a:lnSpc>
                <a:spcPct val="150000"/>
              </a:lnSpc>
            </a:pPr>
            <a:r>
              <a:rPr kumimoji="1" lang="en-US" altLang="zh-TW" dirty="0" smtClean="0"/>
              <a:t> Won two biggest Taiwan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hackathon(2017)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kumimoji="1" lang="en-US" altLang="zh-TW" dirty="0" smtClean="0"/>
              <a:t>(Fintech: 1/475)</a:t>
            </a:r>
          </a:p>
          <a:p>
            <a:pPr lvl="1">
              <a:lnSpc>
                <a:spcPct val="150000"/>
              </a:lnSpc>
              <a:buFontTx/>
              <a:buChar char="-"/>
            </a:pPr>
            <a:r>
              <a:rPr kumimoji="1" lang="en-US" altLang="zh-TW" dirty="0" smtClean="0"/>
              <a:t>(Data Science: 2/500+)</a:t>
            </a:r>
            <a:endParaRPr kumimoji="1"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8631" y="4238143"/>
            <a:ext cx="4683369" cy="261985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6400" y="1952143"/>
            <a:ext cx="41656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3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Reference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How</a:t>
            </a:r>
            <a:r>
              <a:rPr kumimoji="1" lang="zh-TW" altLang="en-US" dirty="0"/>
              <a:t> </a:t>
            </a:r>
            <a:r>
              <a:rPr kumimoji="1" lang="en-US" altLang="zh-TW" dirty="0"/>
              <a:t>to</a:t>
            </a:r>
            <a:r>
              <a:rPr kumimoji="1" lang="zh-TW" altLang="en-US" dirty="0"/>
              <a:t> </a:t>
            </a:r>
            <a:r>
              <a:rPr kumimoji="1" lang="en-US" altLang="zh-TW" dirty="0"/>
              <a:t>obtain</a:t>
            </a:r>
            <a:r>
              <a:rPr kumimoji="1" lang="zh-TW" altLang="en-US" dirty="0"/>
              <a:t> </a:t>
            </a:r>
            <a:r>
              <a:rPr kumimoji="1" lang="en-US" altLang="zh-TW" dirty="0"/>
              <a:t>a semantic space using </a:t>
            </a:r>
            <a:r>
              <a:rPr kumimoji="1" lang="en-US" altLang="zh-TW" dirty="0" smtClean="0">
                <a:hlinkClick r:id="rId3"/>
              </a:rPr>
              <a:t>gensim</a:t>
            </a:r>
            <a:r>
              <a:rPr kumimoji="1" lang="en-US" altLang="zh-TW" dirty="0" smtClean="0"/>
              <a:t>, </a:t>
            </a:r>
            <a:r>
              <a:rPr kumimoji="1" lang="en-US" altLang="zh-TW" dirty="0"/>
              <a:t>trained on </a:t>
            </a:r>
            <a:r>
              <a:rPr kumimoji="1" lang="en-US" altLang="zh-TW" dirty="0">
                <a:hlinkClick r:id="rId4"/>
              </a:rPr>
              <a:t>wiki corpus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-US" altLang="zh-TW" dirty="0"/>
              <a:t>https://</a:t>
            </a:r>
            <a:r>
              <a:rPr kumimoji="1" lang="en-US" altLang="zh-TW" dirty="0" err="1"/>
              <a:t>radimrehurek.com</a:t>
            </a:r>
            <a:r>
              <a:rPr kumimoji="1" lang="en-US" altLang="zh-TW" dirty="0"/>
              <a:t>/</a:t>
            </a:r>
            <a:r>
              <a:rPr kumimoji="1" lang="en-US" altLang="zh-TW" dirty="0" err="1"/>
              <a:t>gensim</a:t>
            </a:r>
            <a:r>
              <a:rPr kumimoji="1" lang="en-US" altLang="zh-TW" dirty="0"/>
              <a:t>/models/word2vec.html</a:t>
            </a:r>
          </a:p>
          <a:p>
            <a:r>
              <a:rPr kumimoji="1" lang="en-US" altLang="zh-TW" dirty="0" smtClean="0"/>
              <a:t>F1-score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maximization</a:t>
            </a:r>
            <a:r>
              <a:rPr kumimoji="1" lang="zh-TW" altLang="en-US" dirty="0" smtClean="0"/>
              <a:t> </a:t>
            </a:r>
            <a:r>
              <a:rPr kumimoji="1" lang="en-US" altLang="zh-TW" dirty="0"/>
              <a:t>algorithm</a:t>
            </a:r>
            <a:r>
              <a:rPr kumimoji="1" lang="en-US" altLang="zh-TW" dirty="0" smtClean="0"/>
              <a:t>: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https</a:t>
            </a:r>
            <a:r>
              <a:rPr kumimoji="1" lang="en-US" altLang="zh-TW" dirty="0"/>
              <a:t>://</a:t>
            </a:r>
            <a:r>
              <a:rPr kumimoji="1" lang="en-US" altLang="zh-TW" dirty="0" err="1" smtClean="0"/>
              <a:t>www.kaggle.com</a:t>
            </a:r>
            <a:r>
              <a:rPr kumimoji="1" lang="en-US" altLang="zh-TW" dirty="0" smtClean="0"/>
              <a:t>/</a:t>
            </a:r>
            <a:r>
              <a:rPr kumimoji="1" lang="en-US" altLang="zh-TW" dirty="0" err="1" smtClean="0"/>
              <a:t>mmueller</a:t>
            </a:r>
            <a:r>
              <a:rPr kumimoji="1" lang="en-US" altLang="zh-TW" dirty="0" smtClean="0"/>
              <a:t>/f1-score-expectation-maximization-in-o-n</a:t>
            </a: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371120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Task </a:t>
            </a:r>
            <a:r>
              <a:rPr kumimoji="1" lang="en-US" altLang="zh-TW" dirty="0"/>
              <a:t>O</a:t>
            </a:r>
            <a:r>
              <a:rPr kumimoji="1" lang="en-US" altLang="zh-TW" dirty="0" smtClean="0"/>
              <a:t>verview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In this task, I have to suggest</a:t>
            </a:r>
            <a:r>
              <a:rPr kumimoji="1" lang="zh-TW" altLang="en-US" dirty="0" smtClean="0"/>
              <a:t> </a:t>
            </a:r>
            <a:r>
              <a:rPr kumimoji="1" lang="en-US" altLang="zh-TW" dirty="0" smtClean="0"/>
              <a:t>a list of best keywords for products.</a:t>
            </a:r>
          </a:p>
          <a:p>
            <a:r>
              <a:rPr lang="en-US" altLang="ja-JP" dirty="0" smtClean="0"/>
              <a:t>So, it is little different from general keywords extraction.</a:t>
            </a:r>
          </a:p>
          <a:p>
            <a:r>
              <a:rPr kumimoji="1" lang="en-US" altLang="zh-TW" dirty="0" smtClean="0"/>
              <a:t>I mean,</a:t>
            </a:r>
            <a:endParaRPr kumimoji="1" lang="zh-TW" altLang="en-US" dirty="0"/>
          </a:p>
        </p:txBody>
      </p:sp>
      <p:cxnSp>
        <p:nvCxnSpPr>
          <p:cNvPr id="5" name="直線箭頭接點 4"/>
          <p:cNvCxnSpPr/>
          <p:nvPr/>
        </p:nvCxnSpPr>
        <p:spPr>
          <a:xfrm>
            <a:off x="3534508" y="5961185"/>
            <a:ext cx="5433646" cy="17584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線箭頭接點 6"/>
          <p:cNvCxnSpPr/>
          <p:nvPr/>
        </p:nvCxnSpPr>
        <p:spPr>
          <a:xfrm flipH="1" flipV="1">
            <a:off x="4009293" y="3451469"/>
            <a:ext cx="11723" cy="2860431"/>
          </a:xfrm>
          <a:prstGeom prst="straightConnector1">
            <a:avLst/>
          </a:prstGeom>
          <a:ln w="63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橢圓 8"/>
          <p:cNvSpPr/>
          <p:nvPr/>
        </p:nvSpPr>
        <p:spPr>
          <a:xfrm>
            <a:off x="4963887" y="401293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橢圓 11"/>
          <p:cNvSpPr/>
          <p:nvPr/>
        </p:nvSpPr>
        <p:spPr>
          <a:xfrm>
            <a:off x="5380056" y="5308333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橢圓 12"/>
          <p:cNvSpPr/>
          <p:nvPr/>
        </p:nvSpPr>
        <p:spPr>
          <a:xfrm>
            <a:off x="7806734" y="4092404"/>
            <a:ext cx="108000" cy="108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文字方塊 13"/>
          <p:cNvSpPr txBox="1"/>
          <p:nvPr/>
        </p:nvSpPr>
        <p:spPr>
          <a:xfrm>
            <a:off x="5582833" y="5231667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d</a:t>
            </a:r>
            <a:r>
              <a:rPr kumimoji="1" lang="en-US" altLang="zh-TW" baseline="-25000" dirty="0"/>
              <a:t>3</a:t>
            </a:r>
            <a:endParaRPr kumimoji="1"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7914734" y="3831072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d</a:t>
            </a:r>
            <a:r>
              <a:rPr kumimoji="1" lang="en-US" altLang="zh-TW" baseline="-25000" dirty="0"/>
              <a:t>2</a:t>
            </a:r>
            <a:endParaRPr kumimoji="1"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5166655" y="3763210"/>
            <a:ext cx="385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 smtClean="0"/>
              <a:t>d</a:t>
            </a:r>
            <a:r>
              <a:rPr kumimoji="1" lang="en-US" altLang="zh-TW" baseline="-25000" dirty="0" smtClean="0"/>
              <a:t>1</a:t>
            </a:r>
            <a:endParaRPr kumimoji="1" lang="zh-TW" altLang="en-US" dirty="0"/>
          </a:p>
        </p:txBody>
      </p:sp>
      <p:cxnSp>
        <p:nvCxnSpPr>
          <p:cNvPr id="18" name="直線箭頭接點 17"/>
          <p:cNvCxnSpPr/>
          <p:nvPr/>
        </p:nvCxnSpPr>
        <p:spPr>
          <a:xfrm flipV="1">
            <a:off x="4021016" y="5543608"/>
            <a:ext cx="2152650" cy="360186"/>
          </a:xfrm>
          <a:prstGeom prst="straightConnector1">
            <a:avLst/>
          </a:prstGeom>
          <a:ln w="444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文字方塊 19"/>
              <p:cNvSpPr txBox="1"/>
              <p:nvPr/>
            </p:nvSpPr>
            <p:spPr>
              <a:xfrm>
                <a:off x="6202179" y="5237778"/>
                <a:ext cx="23582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⃗"/>
                          <m:ctrlPr>
                            <a:rPr kumimoji="1" lang="zh-TW" altLang="en-US" i="1" smtClean="0">
                              <a:latin typeface="Cambria Math" charset="0"/>
                            </a:rPr>
                          </m:ctrlPr>
                        </m:accPr>
                        <m:e>
                          <m:r>
                            <a:rPr kumimoji="1" lang="en-US" altLang="zh-TW" b="0" i="1" smtClean="0">
                              <a:latin typeface="Cambria Math" charset="0"/>
                            </a:rPr>
                            <m:t>𝑞</m:t>
                          </m:r>
                        </m:e>
                      </m:acc>
                      <m:r>
                        <a:rPr kumimoji="1" lang="mr-IN" altLang="zh-TW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=</m:t>
                      </m:r>
                      <m:d>
                        <m:dPr>
                          <m:begChr m:val="["/>
                          <m:endChr m:val="]"/>
                          <m:ctrlPr>
                            <a:rPr kumimoji="1" lang="mr-IN" altLang="zh-TW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kumimoji="1" lang="mr-IN" altLang="zh-TW" i="1" smtClean="0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mPr>
                            <m:mr>
                              <m:e>
                                <m:sSub>
                                  <m:sSubPr>
                                    <m:ctrlPr>
                                      <a:rPr kumimoji="1" lang="en-US" altLang="zh-TW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TW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𝑘𝑤</m:t>
                                    </m:r>
                                  </m:e>
                                  <m:sub>
                                    <m:r>
                                      <a:rPr kumimoji="1" lang="en-US" altLang="zh-TW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1</m:t>
                                    </m:r>
                                  </m:sub>
                                </m:sSub>
                              </m:e>
                              <m:e>
                                <m:r>
                                  <a:rPr kumimoji="1" lang="mr-IN" altLang="zh-TW" i="1" smtClean="0">
                                    <a:latin typeface="Cambria Math" charset="0"/>
                                    <a:ea typeface="Cambria Math" charset="0"/>
                                    <a:cs typeface="Cambria Math" charset="0"/>
                                  </a:rPr>
                                  <m:t>⋯</m:t>
                                </m:r>
                              </m:e>
                              <m:e>
                                <m:sSub>
                                  <m:sSubPr>
                                    <m:ctrlPr>
                                      <a:rPr kumimoji="1" lang="en-US" altLang="zh-TW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kumimoji="1" lang="en-US" altLang="zh-TW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𝑘𝑤</m:t>
                                    </m:r>
                                  </m:e>
                                  <m:sub>
                                    <m:r>
                                      <a:rPr kumimoji="1" lang="en-US" altLang="zh-TW" b="0" i="1" smtClean="0">
                                        <a:latin typeface="Cambria Math" charset="0"/>
                                        <a:ea typeface="Cambria Math" charset="0"/>
                                        <a:cs typeface="Cambria Math" charset="0"/>
                                      </a:rPr>
                                      <m:t>𝑁</m:t>
                                    </m:r>
                                  </m:sub>
                                </m:sSub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kumimoji="1" lang="zh-TW" altLang="en-US" dirty="0"/>
              </a:p>
            </p:txBody>
          </p:sp>
        </mc:Choice>
        <mc:Fallback xmlns="">
          <p:sp>
            <p:nvSpPr>
              <p:cNvPr id="20" name="文字方塊 1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02179" y="5237778"/>
                <a:ext cx="2358273" cy="369332"/>
              </a:xfrm>
              <a:prstGeom prst="rect">
                <a:avLst/>
              </a:prstGeom>
              <a:blipFill rotWithShape="0">
                <a:blip r:embed="rId3"/>
                <a:stretch>
                  <a:fillRect t="-16393" b="-49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橢圓 7"/>
          <p:cNvSpPr/>
          <p:nvPr/>
        </p:nvSpPr>
        <p:spPr>
          <a:xfrm>
            <a:off x="5232578" y="5155612"/>
            <a:ext cx="402956" cy="379603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74207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3" grpId="0" animBg="1"/>
      <p:bldP spid="14" grpId="0"/>
      <p:bldP spid="15" grpId="0"/>
      <p:bldP spid="16" grpId="0"/>
      <p:bldP spid="20" grpId="0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Task Overview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What </a:t>
            </a:r>
            <a:r>
              <a:rPr lang="en-US" altLang="zh-TW" dirty="0"/>
              <a:t>is </a:t>
            </a:r>
            <a:r>
              <a:rPr lang="en-US" altLang="zh-TW" dirty="0" smtClean="0"/>
              <a:t>the definition </a:t>
            </a:r>
            <a:r>
              <a:rPr lang="en-US" altLang="zh-TW" dirty="0"/>
              <a:t>of </a:t>
            </a:r>
            <a:r>
              <a:rPr lang="en-US" altLang="zh-TW" dirty="0" smtClean="0"/>
              <a:t>best keywords?</a:t>
            </a:r>
            <a:r>
              <a:rPr lang="en-US" altLang="zh-TW" dirty="0"/>
              <a:t> </a:t>
            </a:r>
            <a:endParaRPr lang="en-US" altLang="zh-TW" dirty="0" smtClean="0"/>
          </a:p>
          <a:p>
            <a:pPr marL="457200" lvl="1" indent="0">
              <a:buNone/>
            </a:pPr>
            <a:r>
              <a:rPr lang="en-US" altLang="zh-TW" sz="2800" dirty="0" smtClean="0"/>
              <a:t>- The best keywords are the </a:t>
            </a:r>
            <a:r>
              <a:rPr lang="en-US" altLang="zh-TW" sz="2800" dirty="0"/>
              <a:t>words that your customers use to look for </a:t>
            </a:r>
            <a:r>
              <a:rPr lang="en-US" altLang="zh-TW" sz="2800" dirty="0" smtClean="0"/>
              <a:t>product. </a:t>
            </a:r>
          </a:p>
          <a:p>
            <a:r>
              <a:rPr kumimoji="1" lang="en-US" altLang="zh-TW" dirty="0" smtClean="0"/>
              <a:t>How do we automatically judge whether the words are the best keywords?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73695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Task Overview-Data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751020"/>
          </a:xfrm>
        </p:spPr>
        <p:txBody>
          <a:bodyPr/>
          <a:lstStyle/>
          <a:p>
            <a:r>
              <a:rPr lang="en-US" altLang="zh-TW" dirty="0"/>
              <a:t>There are two </a:t>
            </a:r>
            <a:r>
              <a:rPr lang="en-US" altLang="zh-TW" dirty="0" smtClean="0"/>
              <a:t>raw datasets</a:t>
            </a:r>
            <a:r>
              <a:rPr lang="en-US" altLang="zh-TW" dirty="0"/>
              <a:t>: sample_data.csv and test_data.csv, which are both provided by Shopee</a:t>
            </a:r>
            <a:r>
              <a:rPr lang="en-US" altLang="zh-TW" dirty="0" smtClean="0"/>
              <a:t>.</a:t>
            </a:r>
          </a:p>
          <a:p>
            <a:r>
              <a:rPr kumimoji="1" lang="en-US" altLang="zh-TW" dirty="0" smtClean="0"/>
              <a:t>Data Schema Explanation: </a:t>
            </a:r>
            <a:endParaRPr kumimoji="1"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0150" y="2954214"/>
            <a:ext cx="6743700" cy="362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406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Task Overview-EDA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smtClean="0"/>
              <a:t>1. W</a:t>
            </a:r>
            <a:r>
              <a:rPr kumimoji="1" lang="en-US" altLang="zh-TW" baseline="0" dirty="0" smtClean="0"/>
              <a:t>hat's the percentage of unique queries </a:t>
            </a:r>
            <a:r>
              <a:rPr kumimoji="1" lang="en-US" altLang="zh-TW" dirty="0" smtClean="0"/>
              <a:t>?</a:t>
            </a:r>
          </a:p>
          <a:p>
            <a:endParaRPr kumimoji="1" lang="en-US" altLang="zh-TW" dirty="0" smtClean="0"/>
          </a:p>
          <a:p>
            <a:pPr marL="0" indent="0">
              <a:buNone/>
            </a:pPr>
            <a:endParaRPr kumimoji="1" lang="en-US" altLang="zh-TW" dirty="0" smtClean="0"/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 smtClean="0"/>
          </a:p>
          <a:p>
            <a:pPr marL="0" indent="0">
              <a:buNone/>
            </a:pPr>
            <a:endParaRPr kumimoji="1" lang="en-US" altLang="zh-TW" dirty="0" smtClean="0"/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063" y="2667000"/>
            <a:ext cx="6224587" cy="389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4871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smtClean="0"/>
              <a:t>Task Overview-EDA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15107" y="1608869"/>
            <a:ext cx="10515600" cy="4351338"/>
          </a:xfrm>
        </p:spPr>
        <p:txBody>
          <a:bodyPr/>
          <a:lstStyle/>
          <a:p>
            <a:r>
              <a:rPr kumimoji="1" lang="en-US" altLang="zh-TW" dirty="0" smtClean="0"/>
              <a:t>2. How many words users usually type in the search blank?</a:t>
            </a:r>
          </a:p>
          <a:p>
            <a:pPr marL="0" indent="0">
              <a:buNone/>
            </a:pPr>
            <a:endParaRPr kumimoji="1" lang="en-US" altLang="zh-TW" dirty="0" smtClean="0"/>
          </a:p>
          <a:p>
            <a:pPr marL="0" indent="0">
              <a:buNone/>
            </a:pPr>
            <a:endParaRPr kumimoji="1" lang="en-US" altLang="zh-TW" dirty="0"/>
          </a:p>
          <a:p>
            <a:pPr marL="0" indent="0">
              <a:buNone/>
            </a:pPr>
            <a:endParaRPr kumimoji="1" lang="en-US" altLang="zh-TW" dirty="0" smtClean="0"/>
          </a:p>
          <a:p>
            <a:pPr marL="0" indent="0">
              <a:buNone/>
            </a:pPr>
            <a:endParaRPr kumimoji="1" lang="en-US" altLang="zh-TW" dirty="0" smtClean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1294" y="2543783"/>
            <a:ext cx="8288215" cy="78219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0232" y="3784538"/>
            <a:ext cx="8305800" cy="7874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sp>
        <p:nvSpPr>
          <p:cNvPr id="6" name="矩形 5"/>
          <p:cNvSpPr/>
          <p:nvPr/>
        </p:nvSpPr>
        <p:spPr>
          <a:xfrm>
            <a:off x="9593351" y="3649601"/>
            <a:ext cx="2205774" cy="1098307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cxnSp>
        <p:nvCxnSpPr>
          <p:cNvPr id="8" name="直線箭頭接點 7"/>
          <p:cNvCxnSpPr/>
          <p:nvPr/>
        </p:nvCxnSpPr>
        <p:spPr>
          <a:xfrm>
            <a:off x="4712677" y="2934878"/>
            <a:ext cx="4880674" cy="673690"/>
          </a:xfrm>
          <a:prstGeom prst="straightConnector1">
            <a:avLst/>
          </a:prstGeom>
          <a:ln w="444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03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17845" y="6582"/>
            <a:ext cx="10515600" cy="1325563"/>
          </a:xfrm>
        </p:spPr>
        <p:txBody>
          <a:bodyPr/>
          <a:lstStyle/>
          <a:p>
            <a:r>
              <a:rPr kumimoji="1" lang="en-US" altLang="zh-TW" dirty="0" smtClean="0"/>
              <a:t>Task Overview-EDA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96713" y="1390259"/>
            <a:ext cx="10515600" cy="689713"/>
          </a:xfrm>
        </p:spPr>
        <p:txBody>
          <a:bodyPr/>
          <a:lstStyle/>
          <a:p>
            <a:r>
              <a:rPr kumimoji="1" lang="en-US" altLang="zh-TW" dirty="0" smtClean="0"/>
              <a:t>3.What is hot search in different category?</a:t>
            </a:r>
            <a:endParaRPr kumimoji="1"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18" y="2561004"/>
            <a:ext cx="5021141" cy="3213100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7613" y="151068"/>
            <a:ext cx="4863941" cy="2953099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22833" y="3585199"/>
            <a:ext cx="5448721" cy="2834489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11980190" y="67417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13058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9804</TotalTime>
  <Words>1017</Words>
  <Application>Microsoft Macintosh PowerPoint</Application>
  <PresentationFormat>寬螢幕</PresentationFormat>
  <Paragraphs>210</Paragraphs>
  <Slides>30</Slides>
  <Notes>29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30</vt:i4>
      </vt:variant>
    </vt:vector>
  </HeadingPairs>
  <TitlesOfParts>
    <vt:vector size="40" baseType="lpstr">
      <vt:lpstr>Calibri</vt:lpstr>
      <vt:lpstr>Calibri Light</vt:lpstr>
      <vt:lpstr>Cambria Math</vt:lpstr>
      <vt:lpstr>Helvetica</vt:lpstr>
      <vt:lpstr>Mangal</vt:lpstr>
      <vt:lpstr>Wingdings</vt:lpstr>
      <vt:lpstr>Yu Gothic</vt:lpstr>
      <vt:lpstr>新細明體</vt:lpstr>
      <vt:lpstr>Arial</vt:lpstr>
      <vt:lpstr>Office 佈景主題</vt:lpstr>
      <vt:lpstr>Product Keywords Extraction </vt:lpstr>
      <vt:lpstr>Outline</vt:lpstr>
      <vt:lpstr>My Background</vt:lpstr>
      <vt:lpstr>Task Overview</vt:lpstr>
      <vt:lpstr>Task Overview</vt:lpstr>
      <vt:lpstr>Task Overview-Data</vt:lpstr>
      <vt:lpstr>Task Overview-EDA</vt:lpstr>
      <vt:lpstr>Task Overview-EDA</vt:lpstr>
      <vt:lpstr>Task Overview-EDA</vt:lpstr>
      <vt:lpstr>The Approach</vt:lpstr>
      <vt:lpstr>The Approach</vt:lpstr>
      <vt:lpstr>The Approach-Text Preprocessing</vt:lpstr>
      <vt:lpstr>The Approach</vt:lpstr>
      <vt:lpstr>The Approach-Keywords Extraction(Jieba)</vt:lpstr>
      <vt:lpstr>The Approach</vt:lpstr>
      <vt:lpstr>The Approach-Keywords Prediction</vt:lpstr>
      <vt:lpstr>The Approach-Keywords Prediction</vt:lpstr>
      <vt:lpstr>The Approach-Keywords Prediction</vt:lpstr>
      <vt:lpstr>The Approach-Keywords Prediction</vt:lpstr>
      <vt:lpstr>The Approach</vt:lpstr>
      <vt:lpstr>The Approach-F1 score Maximization</vt:lpstr>
      <vt:lpstr>The Approach-F1 score Maximization(Case Explanation)</vt:lpstr>
      <vt:lpstr>The Approach-F1 score Maximization(Case Explanation)</vt:lpstr>
      <vt:lpstr>Feature Engineering</vt:lpstr>
      <vt:lpstr>Feature Importance</vt:lpstr>
      <vt:lpstr>Insights</vt:lpstr>
      <vt:lpstr> Experiments </vt:lpstr>
      <vt:lpstr> Conclusion and Future work  </vt:lpstr>
      <vt:lpstr>PowerPoint 簡報</vt:lpstr>
      <vt:lpstr>Reference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使用者</dc:creator>
  <cp:lastModifiedBy>Microsoft Office 使用者</cp:lastModifiedBy>
  <cp:revision>288</cp:revision>
  <dcterms:created xsi:type="dcterms:W3CDTF">2018-04-04T11:44:59Z</dcterms:created>
  <dcterms:modified xsi:type="dcterms:W3CDTF">2018-04-11T08:05:02Z</dcterms:modified>
</cp:coreProperties>
</file>